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7"/>
  </p:notesMasterIdLst>
  <p:sldIdLst>
    <p:sldId id="256" r:id="rId2"/>
    <p:sldId id="257" r:id="rId3"/>
    <p:sldId id="258" r:id="rId4"/>
    <p:sldId id="259" r:id="rId5"/>
    <p:sldId id="260" r:id="rId6"/>
    <p:sldId id="261" r:id="rId7"/>
    <p:sldId id="262" r:id="rId8"/>
    <p:sldId id="263" r:id="rId9"/>
    <p:sldId id="264" r:id="rId10"/>
    <p:sldId id="265" r:id="rId11"/>
    <p:sldId id="266" r:id="rId12"/>
    <p:sldId id="277" r:id="rId13"/>
    <p:sldId id="280" r:id="rId14"/>
    <p:sldId id="267" r:id="rId15"/>
    <p:sldId id="309" r:id="rId16"/>
    <p:sldId id="281" r:id="rId17"/>
    <p:sldId id="282" r:id="rId18"/>
    <p:sldId id="283" r:id="rId19"/>
    <p:sldId id="284" r:id="rId20"/>
    <p:sldId id="285" r:id="rId21"/>
    <p:sldId id="310" r:id="rId22"/>
    <p:sldId id="278" r:id="rId23"/>
    <p:sldId id="279" r:id="rId24"/>
    <p:sldId id="286" r:id="rId25"/>
    <p:sldId id="288" r:id="rId26"/>
    <p:sldId id="289" r:id="rId27"/>
    <p:sldId id="290" r:id="rId28"/>
    <p:sldId id="291" r:id="rId29"/>
    <p:sldId id="292" r:id="rId30"/>
    <p:sldId id="294" r:id="rId31"/>
    <p:sldId id="293" r:id="rId32"/>
    <p:sldId id="287" r:id="rId33"/>
    <p:sldId id="295" r:id="rId34"/>
    <p:sldId id="296" r:id="rId35"/>
    <p:sldId id="297" r:id="rId36"/>
    <p:sldId id="268" r:id="rId37"/>
    <p:sldId id="269" r:id="rId38"/>
    <p:sldId id="298" r:id="rId39"/>
    <p:sldId id="299" r:id="rId40"/>
    <p:sldId id="300" r:id="rId41"/>
    <p:sldId id="301" r:id="rId42"/>
    <p:sldId id="302" r:id="rId43"/>
    <p:sldId id="303" r:id="rId44"/>
    <p:sldId id="304" r:id="rId45"/>
    <p:sldId id="305" r:id="rId46"/>
    <p:sldId id="306" r:id="rId47"/>
    <p:sldId id="307" r:id="rId48"/>
    <p:sldId id="308" r:id="rId49"/>
    <p:sldId id="270" r:id="rId50"/>
    <p:sldId id="271" r:id="rId51"/>
    <p:sldId id="272" r:id="rId52"/>
    <p:sldId id="273" r:id="rId53"/>
    <p:sldId id="274" r:id="rId54"/>
    <p:sldId id="275" r:id="rId55"/>
    <p:sldId id="276" r:id="rId5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1pPr>
    <a:lvl2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2pPr>
    <a:lvl3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3pPr>
    <a:lvl4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4pPr>
    <a:lvl5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5pPr>
    <a:lvl6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6pPr>
    <a:lvl7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7pPr>
    <a:lvl8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8pPr>
    <a:lvl9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4" d="100"/>
          <a:sy n="34" d="100"/>
        </p:scale>
        <p:origin x="83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tif>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2.tif>
</file>

<file path=ppt/media/image3.png>
</file>

<file path=ppt/media/image4.tif>
</file>

<file path=ppt/media/image5.png>
</file>

<file path=ppt/media/image6.png>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13"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0" defTabSz="825500">
              <a:lnSpc>
                <a:spcPct val="100000"/>
              </a:lnSpc>
              <a:spcBef>
                <a:spcPts val="0"/>
              </a:spcBef>
              <a:buSzTx/>
              <a:buNone/>
              <a:defRPr sz="5500" b="1"/>
            </a:lvl2pPr>
            <a:lvl3pPr marL="0" indent="0" defTabSz="825500">
              <a:lnSpc>
                <a:spcPct val="100000"/>
              </a:lnSpc>
              <a:spcBef>
                <a:spcPts val="0"/>
              </a:spcBef>
              <a:buSzTx/>
              <a:buNone/>
              <a:defRPr sz="5500" b="1"/>
            </a:lvl3pPr>
            <a:lvl4pPr marL="0" indent="0" defTabSz="825500">
              <a:lnSpc>
                <a:spcPct val="100000"/>
              </a:lnSpc>
              <a:spcBef>
                <a:spcPts val="0"/>
              </a:spcBef>
              <a:buSzTx/>
              <a:buNone/>
              <a:defRPr sz="5500" b="1"/>
            </a:lvl4pPr>
            <a:lvl5pPr marL="0" indent="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0" algn="ctr">
              <a:lnSpc>
                <a:spcPct val="80000"/>
              </a:lnSpc>
              <a:spcBef>
                <a:spcPts val="0"/>
              </a:spcBef>
              <a:buSzTx/>
              <a:buNone/>
              <a:defRPr sz="25000" b="1" spc="-250"/>
            </a:lvl2pPr>
            <a:lvl3pPr marL="0" indent="0" algn="ctr">
              <a:lnSpc>
                <a:spcPct val="80000"/>
              </a:lnSpc>
              <a:spcBef>
                <a:spcPts val="0"/>
              </a:spcBef>
              <a:buSzTx/>
              <a:buNone/>
              <a:defRPr sz="25000" b="1" spc="-250"/>
            </a:lvl3pPr>
            <a:lvl4pPr marL="0" indent="0" algn="ctr">
              <a:lnSpc>
                <a:spcPct val="80000"/>
              </a:lnSpc>
              <a:spcBef>
                <a:spcPts val="0"/>
              </a:spcBef>
              <a:buSzTx/>
              <a:buNone/>
              <a:defRPr sz="25000" b="1" spc="-250"/>
            </a:lvl4pPr>
            <a:lvl5pPr marL="0" indent="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13"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13"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469900">
              <a:spcBef>
                <a:spcPts val="0"/>
              </a:spcBef>
              <a:buSzTx/>
              <a:buNone/>
              <a:defRPr sz="8500" spc="-170">
                <a:latin typeface="Helvetica Neue Medium"/>
                <a:ea typeface="Helvetica Neue Medium"/>
                <a:cs typeface="Helvetica Neue Medium"/>
                <a:sym typeface="Helvetica Neue Medium"/>
              </a:defRPr>
            </a:lvl2pPr>
            <a:lvl3pPr marL="638923" indent="-469900">
              <a:spcBef>
                <a:spcPts val="0"/>
              </a:spcBef>
              <a:buSzTx/>
              <a:buNone/>
              <a:defRPr sz="8500" spc="-170">
                <a:latin typeface="Helvetica Neue Medium"/>
                <a:ea typeface="Helvetica Neue Medium"/>
                <a:cs typeface="Helvetica Neue Medium"/>
                <a:sym typeface="Helvetica Neue Medium"/>
              </a:defRPr>
            </a:lvl3pPr>
            <a:lvl4pPr marL="638923" indent="-469900">
              <a:spcBef>
                <a:spcPts val="0"/>
              </a:spcBef>
              <a:buSzTx/>
              <a:buNone/>
              <a:defRPr sz="8500" spc="-170">
                <a:latin typeface="Helvetica Neue Medium"/>
                <a:ea typeface="Helvetica Neue Medium"/>
                <a:cs typeface="Helvetica Neue Medium"/>
                <a:sym typeface="Helvetica Neue Medium"/>
              </a:defRPr>
            </a:lvl4pPr>
            <a:lvl5pPr marL="638923" indent="-469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13"/>
          </p:nvPr>
        </p:nvSpPr>
        <p:spPr>
          <a:xfrm>
            <a:off x="15760700" y="1016000"/>
            <a:ext cx="7439099" cy="5949678"/>
          </a:xfrm>
          <a:prstGeom prst="rect">
            <a:avLst/>
          </a:prstGeom>
        </p:spPr>
        <p:txBody>
          <a:bodyPr lIns="91439" tIns="45719" rIns="91439" bIns="45719">
            <a:noAutofit/>
          </a:bodyPr>
          <a:lstStyle/>
          <a:p>
            <a:endParaRPr/>
          </a:p>
        </p:txBody>
      </p:sp>
      <p:sp>
        <p:nvSpPr>
          <p:cNvPr id="125" name="Image"/>
          <p:cNvSpPr>
            <a:spLocks noGrp="1"/>
          </p:cNvSpPr>
          <p:nvPr>
            <p:ph type="pic" sz="half" idx="14"/>
          </p:nvPr>
        </p:nvSpPr>
        <p:spPr>
          <a:xfrm>
            <a:off x="13500100" y="3978275"/>
            <a:ext cx="10439400" cy="12150181"/>
          </a:xfrm>
          <a:prstGeom prst="rect">
            <a:avLst/>
          </a:prstGeom>
        </p:spPr>
        <p:txBody>
          <a:bodyPr lIns="91439" tIns="45719" rIns="91439" bIns="45719">
            <a:noAutofit/>
          </a:bodyPr>
          <a:lstStyle/>
          <a:p>
            <a:endParaRPr/>
          </a:p>
        </p:txBody>
      </p:sp>
      <p:sp>
        <p:nvSpPr>
          <p:cNvPr id="126" name="Image"/>
          <p:cNvSpPr>
            <a:spLocks noGrp="1"/>
          </p:cNvSpPr>
          <p:nvPr>
            <p:ph type="pic" idx="15"/>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13"/>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13"/>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14"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0" defTabSz="825500">
              <a:lnSpc>
                <a:spcPct val="100000"/>
              </a:lnSpc>
              <a:spcBef>
                <a:spcPts val="0"/>
              </a:spcBef>
              <a:buSzTx/>
              <a:buNone/>
              <a:defRPr sz="5500" b="1"/>
            </a:lvl2pPr>
            <a:lvl3pPr marL="0" indent="0" defTabSz="825500">
              <a:lnSpc>
                <a:spcPct val="100000"/>
              </a:lnSpc>
              <a:spcBef>
                <a:spcPts val="0"/>
              </a:spcBef>
              <a:buSzTx/>
              <a:buNone/>
              <a:defRPr sz="5500" b="1"/>
            </a:lvl3pPr>
            <a:lvl4pPr marL="0" indent="0" defTabSz="825500">
              <a:lnSpc>
                <a:spcPct val="100000"/>
              </a:lnSpc>
              <a:spcBef>
                <a:spcPts val="0"/>
              </a:spcBef>
              <a:buSzTx/>
              <a:buNone/>
              <a:defRPr sz="5500" b="1"/>
            </a:lvl4pPr>
            <a:lvl5pPr marL="0" indent="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13"/>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0" defTabSz="825500">
              <a:lnSpc>
                <a:spcPct val="100000"/>
              </a:lnSpc>
              <a:spcBef>
                <a:spcPts val="0"/>
              </a:spcBef>
              <a:buSzTx/>
              <a:buNone/>
              <a:defRPr sz="5500" b="1"/>
            </a:lvl2pPr>
            <a:lvl3pPr marL="0" indent="0" defTabSz="825500">
              <a:lnSpc>
                <a:spcPct val="100000"/>
              </a:lnSpc>
              <a:spcBef>
                <a:spcPts val="0"/>
              </a:spcBef>
              <a:buSzTx/>
              <a:buNone/>
              <a:defRPr sz="5500" b="1"/>
            </a:lvl3pPr>
            <a:lvl4pPr marL="0" indent="0" defTabSz="825500">
              <a:lnSpc>
                <a:spcPct val="100000"/>
              </a:lnSpc>
              <a:spcBef>
                <a:spcPts val="0"/>
              </a:spcBef>
              <a:buSzTx/>
              <a:buNone/>
              <a:defRPr sz="5500" b="1"/>
            </a:lvl4pPr>
            <a:lvl5pPr marL="0" indent="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13"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13"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660384004_1290x1720.jpg"/>
          <p:cNvSpPr>
            <a:spLocks noGrp="1"/>
          </p:cNvSpPr>
          <p:nvPr>
            <p:ph type="pic" idx="14"/>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13"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13"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0" defTabSz="825500">
              <a:lnSpc>
                <a:spcPct val="100000"/>
              </a:lnSpc>
              <a:spcBef>
                <a:spcPts val="1800"/>
              </a:spcBef>
              <a:buSzTx/>
              <a:buNone/>
              <a:defRPr sz="5500" spc="-55"/>
            </a:lvl2pPr>
            <a:lvl3pPr marL="0" indent="0" defTabSz="825500">
              <a:lnSpc>
                <a:spcPct val="100000"/>
              </a:lnSpc>
              <a:spcBef>
                <a:spcPts val="1800"/>
              </a:spcBef>
              <a:buSzTx/>
              <a:buNone/>
              <a:defRPr sz="5500" spc="-55"/>
            </a:lvl3pPr>
            <a:lvl4pPr marL="0" indent="0" defTabSz="825500">
              <a:lnSpc>
                <a:spcPct val="100000"/>
              </a:lnSpc>
              <a:spcBef>
                <a:spcPts val="1800"/>
              </a:spcBef>
              <a:buSzTx/>
              <a:buNone/>
              <a:defRPr sz="5500" spc="-55"/>
            </a:lvl4pPr>
            <a:lvl5pPr marL="0" indent="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tif"/><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tif"/><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image" Target="../media/image2.tif"/><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tif"/><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How to do It right ?"/>
          <p:cNvSpPr txBox="1"/>
          <p:nvPr/>
        </p:nvSpPr>
        <p:spPr>
          <a:xfrm>
            <a:off x="13236108" y="7044809"/>
            <a:ext cx="13067386" cy="25219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spcBef>
                <a:spcPts val="0"/>
              </a:spcBef>
              <a:defRPr sz="8700" b="1" spc="-174">
                <a:gradFill flip="none" rotWithShape="1">
                  <a:gsLst>
                    <a:gs pos="0">
                      <a:srgbClr val="CA26BA"/>
                    </a:gs>
                    <a:gs pos="100000">
                      <a:srgbClr val="1F2FAC"/>
                    </a:gs>
                  </a:gsLst>
                  <a:lin ang="10774971" scaled="0"/>
                </a:gradFill>
              </a:defRPr>
            </a:lvl1pPr>
          </a:lstStyle>
          <a:p>
            <a:r>
              <a:t>How to do It right ?</a:t>
            </a:r>
          </a:p>
        </p:txBody>
      </p:sp>
      <p:pic>
        <p:nvPicPr>
          <p:cNvPr id="152" name="Image" descr="Image"/>
          <p:cNvPicPr>
            <a:picLocks noChangeAspect="1"/>
          </p:cNvPicPr>
          <p:nvPr/>
        </p:nvPicPr>
        <p:blipFill>
          <a:blip r:embed="rId2"/>
          <a:srcRect t="31845"/>
          <a:stretch>
            <a:fillRect/>
          </a:stretch>
        </p:blipFill>
        <p:spPr>
          <a:xfrm>
            <a:off x="5556" y="7639"/>
            <a:ext cx="23291801" cy="3964286"/>
          </a:xfrm>
          <a:prstGeom prst="rect">
            <a:avLst/>
          </a:prstGeom>
          <a:ln w="12700">
            <a:miter lim="400000"/>
          </a:ln>
        </p:spPr>
      </p:pic>
      <p:pic>
        <p:nvPicPr>
          <p:cNvPr id="153" name="Image" descr="Image"/>
          <p:cNvPicPr>
            <a:picLocks noChangeAspect="1"/>
          </p:cNvPicPr>
          <p:nvPr/>
        </p:nvPicPr>
        <p:blipFill>
          <a:blip r:embed="rId3"/>
          <a:stretch>
            <a:fillRect/>
          </a:stretch>
        </p:blipFill>
        <p:spPr>
          <a:xfrm>
            <a:off x="0" y="10220787"/>
            <a:ext cx="24384000" cy="3517901"/>
          </a:xfrm>
          <a:prstGeom prst="rect">
            <a:avLst/>
          </a:prstGeom>
          <a:ln w="12700">
            <a:miter lim="400000"/>
          </a:ln>
        </p:spPr>
      </p:pic>
      <p:pic>
        <p:nvPicPr>
          <p:cNvPr id="154" name="01.png" descr="01.png"/>
          <p:cNvPicPr>
            <a:picLocks noChangeAspect="1"/>
          </p:cNvPicPr>
          <p:nvPr/>
        </p:nvPicPr>
        <p:blipFill>
          <a:blip r:embed="rId4"/>
          <a:stretch>
            <a:fillRect/>
          </a:stretch>
        </p:blipFill>
        <p:spPr>
          <a:xfrm>
            <a:off x="-681598" y="1606532"/>
            <a:ext cx="19981396" cy="11239536"/>
          </a:xfrm>
          <a:prstGeom prst="rect">
            <a:avLst/>
          </a:prstGeom>
          <a:ln w="12700">
            <a:miter lim="400000"/>
          </a:ln>
        </p:spPr>
      </p:pic>
      <p:sp>
        <p:nvSpPr>
          <p:cNvPr id="155" name="Polyglot Programming"/>
          <p:cNvSpPr txBox="1"/>
          <p:nvPr/>
        </p:nvSpPr>
        <p:spPr>
          <a:xfrm>
            <a:off x="13210708" y="3799817"/>
            <a:ext cx="13067386" cy="34037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spcBef>
                <a:spcPts val="0"/>
              </a:spcBef>
              <a:defRPr sz="12000" b="1" spc="-239">
                <a:gradFill flip="none" rotWithShape="1">
                  <a:gsLst>
                    <a:gs pos="0">
                      <a:srgbClr val="CA26BA"/>
                    </a:gs>
                    <a:gs pos="100000">
                      <a:srgbClr val="1F2FAC"/>
                    </a:gs>
                  </a:gsLst>
                  <a:lin ang="10774971" scaled="0"/>
                </a:gradFill>
              </a:defRPr>
            </a:lvl1pPr>
          </a:lstStyle>
          <a:p>
            <a:r>
              <a:t>Polyglot Programming</a:t>
            </a:r>
          </a:p>
        </p:txBody>
      </p:sp>
      <p:sp>
        <p:nvSpPr>
          <p:cNvPr id="156" name="Rectangle"/>
          <p:cNvSpPr/>
          <p:nvPr/>
        </p:nvSpPr>
        <p:spPr>
          <a:xfrm>
            <a:off x="12866985" y="4220765"/>
            <a:ext cx="81062" cy="3964386"/>
          </a:xfrm>
          <a:prstGeom prst="rect">
            <a:avLst/>
          </a:prstGeom>
          <a:solidFill>
            <a:srgbClr val="232FAC"/>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7"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3" name="Putting things into Context">
            <a:extLst>
              <a:ext uri="{FF2B5EF4-FFF2-40B4-BE49-F238E27FC236}">
                <a16:creationId xmlns:a16="http://schemas.microsoft.com/office/drawing/2014/main" id="{B7FFD4A1-9FD4-4C21-A09D-58C286502524}"/>
              </a:ext>
            </a:extLst>
          </p:cNvPr>
          <p:cNvSpPr txBox="1"/>
          <p:nvPr/>
        </p:nvSpPr>
        <p:spPr>
          <a:xfrm>
            <a:off x="2283977" y="5388396"/>
            <a:ext cx="19816047" cy="156760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11900" b="1" spc="-237">
                <a:gradFill flip="none" rotWithShape="1">
                  <a:gsLst>
                    <a:gs pos="0">
                      <a:srgbClr val="CA26BA"/>
                    </a:gs>
                    <a:gs pos="100000">
                      <a:srgbClr val="1F2FAC"/>
                    </a:gs>
                  </a:gsLst>
                  <a:lin ang="10774971" scaled="0"/>
                </a:gradFill>
              </a:defRPr>
            </a:lvl1pPr>
          </a:lstStyle>
          <a:p>
            <a:r>
              <a:rPr lang="en-US" dirty="0"/>
              <a:t>Whet your appetite!</a:t>
            </a:r>
            <a:endParaRPr dirty="0"/>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Image" descr="Image"/>
          <p:cNvPicPr>
            <a:picLocks noChangeAspect="1"/>
          </p:cNvPicPr>
          <p:nvPr/>
        </p:nvPicPr>
        <p:blipFill>
          <a:blip r:embed="rId2"/>
          <a:srcRect t="44072"/>
          <a:stretch>
            <a:fillRect/>
          </a:stretch>
        </p:blipFill>
        <p:spPr>
          <a:xfrm>
            <a:off x="5556" y="7639"/>
            <a:ext cx="23291801" cy="3253086"/>
          </a:xfrm>
          <a:prstGeom prst="rect">
            <a:avLst/>
          </a:prstGeom>
          <a:ln w="12700">
            <a:miter lim="400000"/>
          </a:ln>
        </p:spPr>
      </p:pic>
      <p:sp>
        <p:nvSpPr>
          <p:cNvPr id="3" name="Why we (Indians) are natural Polyglots?">
            <a:extLst>
              <a:ext uri="{FF2B5EF4-FFF2-40B4-BE49-F238E27FC236}">
                <a16:creationId xmlns:a16="http://schemas.microsoft.com/office/drawing/2014/main" id="{86A8DA75-54EB-4207-8F62-968F3BF49D04}"/>
              </a:ext>
            </a:extLst>
          </p:cNvPr>
          <p:cNvSpPr txBox="1"/>
          <p:nvPr/>
        </p:nvSpPr>
        <p:spPr>
          <a:xfrm>
            <a:off x="4037630" y="1551539"/>
            <a:ext cx="16308739" cy="22447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r>
              <a:rPr lang="en-US" dirty="0"/>
              <a:t>Comparative Study of Programming Languages</a:t>
            </a:r>
            <a:endParaRPr dirty="0"/>
          </a:p>
        </p:txBody>
      </p:sp>
      <p:pic>
        <p:nvPicPr>
          <p:cNvPr id="4" name="Picture 2">
            <a:extLst>
              <a:ext uri="{FF2B5EF4-FFF2-40B4-BE49-F238E27FC236}">
                <a16:creationId xmlns:a16="http://schemas.microsoft.com/office/drawing/2014/main" id="{3801229C-07FF-49F9-A780-1E89312F52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666" y="5499452"/>
            <a:ext cx="8561684" cy="59876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Why we (Indians) are natural Polyglots?">
            <a:extLst>
              <a:ext uri="{FF2B5EF4-FFF2-40B4-BE49-F238E27FC236}">
                <a16:creationId xmlns:a16="http://schemas.microsoft.com/office/drawing/2014/main" id="{EDF55AAC-B9BC-4C39-B9E8-D3051DE7A51A}"/>
              </a:ext>
            </a:extLst>
          </p:cNvPr>
          <p:cNvSpPr txBox="1"/>
          <p:nvPr/>
        </p:nvSpPr>
        <p:spPr>
          <a:xfrm>
            <a:off x="9658350" y="6068434"/>
            <a:ext cx="13639007" cy="33157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r>
              <a:rPr lang="en-US" dirty="0"/>
              <a:t>In India , it is like this. I do not how it is in Punjab? – Punjabi House</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9" name="Image" descr="Image"/>
          <p:cNvPicPr>
            <a:picLocks noChangeAspect="1"/>
          </p:cNvPicPr>
          <p:nvPr/>
        </p:nvPicPr>
        <p:blipFill>
          <a:blip r:embed="rId2"/>
          <a:srcRect t="44072"/>
          <a:stretch>
            <a:fillRect/>
          </a:stretch>
        </p:blipFill>
        <p:spPr>
          <a:xfrm>
            <a:off x="5556" y="7639"/>
            <a:ext cx="23291801" cy="3253086"/>
          </a:xfrm>
          <a:prstGeom prst="rect">
            <a:avLst/>
          </a:prstGeom>
          <a:ln w="12700">
            <a:miter lim="400000"/>
          </a:ln>
        </p:spPr>
      </p:pic>
      <p:sp>
        <p:nvSpPr>
          <p:cNvPr id="3" name="Why we (Indians) are natural Polyglots?">
            <a:extLst>
              <a:ext uri="{FF2B5EF4-FFF2-40B4-BE49-F238E27FC236}">
                <a16:creationId xmlns:a16="http://schemas.microsoft.com/office/drawing/2014/main" id="{224A0D13-E997-4845-BE79-303C19E24BF6}"/>
              </a:ext>
            </a:extLst>
          </p:cNvPr>
          <p:cNvSpPr txBox="1"/>
          <p:nvPr/>
        </p:nvSpPr>
        <p:spPr>
          <a:xfrm>
            <a:off x="4037630" y="1551539"/>
            <a:ext cx="16308739" cy="22447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r>
              <a:rPr lang="en-US" dirty="0"/>
              <a:t>Programming Languages – A Model driven reality</a:t>
            </a:r>
            <a:endParaRPr dirty="0"/>
          </a:p>
        </p:txBody>
      </p:sp>
      <p:sp>
        <p:nvSpPr>
          <p:cNvPr id="4" name="Content Placeholder 2">
            <a:extLst>
              <a:ext uri="{FF2B5EF4-FFF2-40B4-BE49-F238E27FC236}">
                <a16:creationId xmlns:a16="http://schemas.microsoft.com/office/drawing/2014/main" id="{50B6E6E0-1466-4AED-B65E-EFB37BDA64FF}"/>
              </a:ext>
            </a:extLst>
          </p:cNvPr>
          <p:cNvSpPr txBox="1">
            <a:spLocks/>
          </p:cNvSpPr>
          <p:nvPr/>
        </p:nvSpPr>
        <p:spPr>
          <a:xfrm>
            <a:off x="2337585" y="5025984"/>
            <a:ext cx="20959771" cy="71384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lnSpcReduction="10000"/>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hangingPunct="1"/>
            <a:r>
              <a:rPr lang="en-IN" sz="4000" dirty="0"/>
              <a:t>By Formal Models – Turing Machine/Lambda Calculus/Predicate Logic based Languages</a:t>
            </a:r>
          </a:p>
          <a:p>
            <a:pPr hangingPunct="1"/>
            <a:r>
              <a:rPr lang="en-IN" sz="4000" dirty="0"/>
              <a:t>By Typing – Static/Dynamic and Type annotation based languages</a:t>
            </a:r>
          </a:p>
          <a:p>
            <a:pPr hangingPunct="1"/>
            <a:r>
              <a:rPr lang="en-IN" sz="4000" dirty="0"/>
              <a:t>By Expressive Power – Turing Complete and Otherwise languages</a:t>
            </a:r>
          </a:p>
          <a:p>
            <a:pPr hangingPunct="1"/>
            <a:r>
              <a:rPr lang="en-IN" sz="4000" dirty="0"/>
              <a:t>By  Compilation Strategy – Compiled/Semi-Compiled and Quasi Compiled ( Interpreted languages)</a:t>
            </a:r>
          </a:p>
          <a:p>
            <a:pPr hangingPunct="1"/>
            <a:r>
              <a:rPr lang="en-IN" sz="4000" dirty="0"/>
              <a:t>By Programming Paradigms – Procedure/Functional/Logic/Object Procedural/Object Functional</a:t>
            </a:r>
          </a:p>
          <a:p>
            <a:pPr hangingPunct="1"/>
            <a:r>
              <a:rPr lang="en-IN" sz="4000" dirty="0"/>
              <a:t>By Intent specification – Declarative vs Procedural </a:t>
            </a:r>
          </a:p>
          <a:p>
            <a:pPr marL="0" indent="0" hangingPunct="1">
              <a:buFontTx/>
              <a:buNone/>
            </a:pPr>
            <a:endParaRPr lang="en-IN" dirty="0"/>
          </a:p>
        </p:txBody>
      </p:sp>
    </p:spTree>
    <p:extLst>
      <p:ext uri="{BB962C8B-B14F-4D97-AF65-F5344CB8AC3E}">
        <p14:creationId xmlns:p14="http://schemas.microsoft.com/office/powerpoint/2010/main" val="1960449740"/>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3" name="Content Placeholder 2">
            <a:extLst>
              <a:ext uri="{FF2B5EF4-FFF2-40B4-BE49-F238E27FC236}">
                <a16:creationId xmlns:a16="http://schemas.microsoft.com/office/drawing/2014/main" id="{207F5857-4BCD-424B-8E45-914BD2DA6493}"/>
              </a:ext>
            </a:extLst>
          </p:cNvPr>
          <p:cNvSpPr txBox="1">
            <a:spLocks/>
          </p:cNvSpPr>
          <p:nvPr/>
        </p:nvSpPr>
        <p:spPr bwMode="auto">
          <a:xfrm>
            <a:off x="1308885" y="4400550"/>
            <a:ext cx="19808039" cy="69437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bodyPr>
          <a:lstStyle>
            <a:lvl1pPr marL="311079" indent="-311079"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903" kern="1200">
                <a:solidFill>
                  <a:srgbClr val="333333"/>
                </a:solidFill>
                <a:latin typeface="+mn-lt"/>
                <a:ea typeface="+mn-ea"/>
                <a:cs typeface="+mn-cs"/>
              </a:defRPr>
            </a:lvl1pPr>
            <a:lvl2pPr marL="674004" indent="-259232"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540" kern="1200">
                <a:solidFill>
                  <a:srgbClr val="333333"/>
                </a:solidFill>
                <a:latin typeface="+mn-lt"/>
                <a:ea typeface="+mn-ea"/>
                <a:cs typeface="+mn-cs"/>
              </a:defRPr>
            </a:lvl2pPr>
            <a:lvl3pPr marL="1036930"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177" kern="1200">
                <a:solidFill>
                  <a:srgbClr val="333333"/>
                </a:solidFill>
                <a:latin typeface="+mn-lt"/>
                <a:ea typeface="+mn-ea"/>
                <a:cs typeface="+mn-cs"/>
              </a:defRPr>
            </a:lvl3pPr>
            <a:lvl4pPr marL="1451701"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4pPr>
            <a:lvl5pPr marL="1866473"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3200" b="0" i="0" u="none" strike="noStrike" kern="1200" cap="none" spc="0" normalizeH="0" baseline="0" noProof="0" dirty="0">
                <a:ln>
                  <a:noFill/>
                </a:ln>
                <a:solidFill>
                  <a:srgbClr val="333333"/>
                </a:solidFill>
                <a:effectLst/>
                <a:uLnTx/>
                <a:uFillTx/>
                <a:latin typeface="Arial"/>
                <a:ea typeface="+mn-ea"/>
                <a:sym typeface="Helvetica Neue"/>
              </a:rPr>
              <a:t>Hello Script in Python/Java/Ruby</a:t>
            </a: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3200" b="0" i="0" u="none" strike="noStrike" kern="1200" cap="none" spc="0" normalizeH="0" baseline="0" noProof="0" dirty="0">
                <a:ln>
                  <a:noFill/>
                </a:ln>
                <a:solidFill>
                  <a:srgbClr val="333333"/>
                </a:solidFill>
                <a:effectLst/>
                <a:uLnTx/>
                <a:uFillTx/>
                <a:latin typeface="Arial"/>
                <a:ea typeface="+mn-ea"/>
                <a:sym typeface="Helvetica Neue"/>
              </a:rPr>
              <a:t>Maintain a Text File of Executable Code snippets</a:t>
            </a: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3200" b="0" i="0" u="none" strike="noStrike" kern="1200" cap="none" spc="0" normalizeH="0" baseline="0" noProof="0" dirty="0">
              <a:ln>
                <a:noFill/>
              </a:ln>
              <a:solidFill>
                <a:srgbClr val="333333"/>
              </a:solidFill>
              <a:effectLst/>
              <a:uLnTx/>
              <a:uFillTx/>
              <a:latin typeface="Arial"/>
              <a:ea typeface="+mn-ea"/>
              <a:sym typeface="Helvetica Neue"/>
            </a:endParaRP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3200" b="1" i="0" u="none" strike="noStrike" kern="1200" cap="none" spc="0" normalizeH="0" baseline="0" noProof="0" dirty="0">
                <a:ln>
                  <a:noFill/>
                </a:ln>
                <a:solidFill>
                  <a:srgbClr val="333333"/>
                </a:solidFill>
                <a:effectLst/>
                <a:uLnTx/>
                <a:uFillTx/>
                <a:latin typeface="Arial"/>
                <a:ea typeface="+mn-ea"/>
                <a:sym typeface="Helvetica Neue"/>
              </a:rPr>
              <a:t>Pros</a:t>
            </a: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3200" b="0" i="0" u="none" strike="noStrike" kern="1200" cap="none" spc="0" normalizeH="0" baseline="0" noProof="0" dirty="0">
              <a:ln>
                <a:noFill/>
              </a:ln>
              <a:solidFill>
                <a:srgbClr val="333333"/>
              </a:solidFill>
              <a:effectLst/>
              <a:uLnTx/>
              <a:uFillTx/>
              <a:latin typeface="Arial"/>
              <a:ea typeface="+mn-ea"/>
              <a:sym typeface="Helvetica Neue"/>
            </a:endParaRP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3200" b="0" i="0" u="none" strike="noStrike" kern="1200" cap="none" spc="0" normalizeH="0" baseline="0" noProof="0" dirty="0">
                <a:ln>
                  <a:noFill/>
                </a:ln>
                <a:solidFill>
                  <a:srgbClr val="333333"/>
                </a:solidFill>
                <a:effectLst/>
                <a:uLnTx/>
                <a:uFillTx/>
                <a:latin typeface="Arial"/>
                <a:ea typeface="+mn-ea"/>
                <a:sym typeface="Helvetica Neue"/>
              </a:rPr>
              <a:t>A Bootstrapping Strategy</a:t>
            </a: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3200" b="0" i="0" u="none" strike="noStrike" kern="1200" cap="none" spc="0" normalizeH="0" baseline="0" noProof="0" dirty="0">
                <a:ln>
                  <a:noFill/>
                </a:ln>
                <a:solidFill>
                  <a:srgbClr val="333333"/>
                </a:solidFill>
                <a:effectLst/>
                <a:uLnTx/>
                <a:uFillTx/>
                <a:latin typeface="Arial"/>
                <a:ea typeface="+mn-ea"/>
                <a:sym typeface="Helvetica Neue"/>
              </a:rPr>
              <a:t>A Handy Tool for “Assembling” Code very fast</a:t>
            </a: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3200" b="0" i="0" u="none" strike="noStrike" kern="1200" cap="none" spc="0" normalizeH="0" baseline="0" noProof="0" dirty="0">
                <a:ln>
                  <a:noFill/>
                </a:ln>
                <a:solidFill>
                  <a:srgbClr val="333333"/>
                </a:solidFill>
                <a:effectLst/>
                <a:uLnTx/>
                <a:uFillTx/>
                <a:latin typeface="Arial"/>
                <a:ea typeface="+mn-ea"/>
                <a:sym typeface="Helvetica Neue"/>
              </a:rPr>
              <a:t>Please your boss!</a:t>
            </a: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3200" b="0" i="0" u="none" strike="noStrike" kern="1200" cap="none" spc="0" normalizeH="0" baseline="0" noProof="0" dirty="0">
              <a:ln>
                <a:noFill/>
              </a:ln>
              <a:solidFill>
                <a:srgbClr val="333333"/>
              </a:solidFill>
              <a:effectLst/>
              <a:uLnTx/>
              <a:uFillTx/>
              <a:latin typeface="Arial"/>
              <a:ea typeface="+mn-ea"/>
              <a:sym typeface="Helvetica Neue"/>
            </a:endParaRP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3200" b="1" i="0" u="none" strike="noStrike" kern="1200" cap="none" spc="0" normalizeH="0" baseline="0" noProof="0" dirty="0">
                <a:ln>
                  <a:noFill/>
                </a:ln>
                <a:solidFill>
                  <a:srgbClr val="333333"/>
                </a:solidFill>
                <a:effectLst/>
                <a:uLnTx/>
                <a:uFillTx/>
                <a:latin typeface="Arial"/>
                <a:ea typeface="+mn-ea"/>
                <a:sym typeface="Helvetica Neue"/>
              </a:rPr>
              <a:t>Cons</a:t>
            </a: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3200" b="0" i="0" u="none" strike="noStrike" kern="1200" cap="none" spc="0" normalizeH="0" baseline="0" noProof="0" dirty="0">
              <a:ln>
                <a:noFill/>
              </a:ln>
              <a:solidFill>
                <a:srgbClr val="333333"/>
              </a:solidFill>
              <a:effectLst/>
              <a:uLnTx/>
              <a:uFillTx/>
              <a:latin typeface="Arial"/>
              <a:ea typeface="+mn-ea"/>
              <a:sym typeface="Helvetica Neue"/>
            </a:endParaRP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3200" b="0" i="0" u="none" strike="noStrike" kern="1200" cap="none" spc="0" normalizeH="0" baseline="0" noProof="0" dirty="0">
                <a:ln>
                  <a:noFill/>
                </a:ln>
                <a:solidFill>
                  <a:srgbClr val="333333"/>
                </a:solidFill>
                <a:effectLst/>
                <a:uLnTx/>
                <a:uFillTx/>
                <a:latin typeface="Arial"/>
                <a:ea typeface="+mn-ea"/>
                <a:sym typeface="Helvetica Neue"/>
              </a:rPr>
              <a:t>Too much Axiology driven</a:t>
            </a: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3200" b="0" i="0" u="none" strike="noStrike" kern="1200" cap="none" spc="0" normalizeH="0" baseline="0" noProof="0" dirty="0">
                <a:ln>
                  <a:noFill/>
                </a:ln>
                <a:solidFill>
                  <a:srgbClr val="333333"/>
                </a:solidFill>
                <a:effectLst/>
                <a:uLnTx/>
                <a:uFillTx/>
                <a:latin typeface="Arial"/>
                <a:ea typeface="+mn-ea"/>
                <a:sym typeface="Helvetica Neue"/>
              </a:rPr>
              <a:t>Cannot exploit deeper synergies between languages</a:t>
            </a: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2540" b="0" i="0" u="none" strike="noStrike" kern="1200" cap="none" spc="0" normalizeH="0" baseline="0" noProof="0" dirty="0">
              <a:ln>
                <a:noFill/>
              </a:ln>
              <a:solidFill>
                <a:srgbClr val="333333"/>
              </a:solidFill>
              <a:effectLst/>
              <a:uLnTx/>
              <a:uFillTx/>
              <a:latin typeface="Arial"/>
              <a:ea typeface="+mn-ea"/>
              <a:sym typeface="Helvetica Neue"/>
            </a:endParaRPr>
          </a:p>
          <a:p>
            <a:pPr marL="457200" marR="0" lvl="1" indent="0"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2540" b="0" i="0" u="none" strike="noStrike" kern="1200" cap="none" spc="0" normalizeH="0" baseline="0" noProof="0" dirty="0">
              <a:ln>
                <a:noFill/>
              </a:ln>
              <a:solidFill>
                <a:srgbClr val="333333"/>
              </a:solidFill>
              <a:effectLst/>
              <a:uLnTx/>
              <a:uFillTx/>
              <a:latin typeface="Arial"/>
              <a:ea typeface="+mn-ea"/>
              <a:sym typeface="Helvetica Neue"/>
            </a:endParaRPr>
          </a:p>
          <a:p>
            <a:pPr marL="674004" marR="0" lvl="1" indent="-259232"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2540" b="0" i="0" u="none" strike="noStrike" kern="1200" cap="none" spc="0" normalizeH="0" baseline="0" noProof="0" dirty="0">
              <a:ln>
                <a:noFill/>
              </a:ln>
              <a:solidFill>
                <a:srgbClr val="333333"/>
              </a:solidFill>
              <a:effectLst/>
              <a:uLnTx/>
              <a:uFillTx/>
              <a:latin typeface="Arial"/>
              <a:ea typeface="+mn-ea"/>
              <a:sym typeface="Helvetica Neue"/>
            </a:endParaRPr>
          </a:p>
        </p:txBody>
      </p:sp>
      <p:sp>
        <p:nvSpPr>
          <p:cNvPr id="4" name="Why we (Indians) are natural Polyglots?">
            <a:extLst>
              <a:ext uri="{FF2B5EF4-FFF2-40B4-BE49-F238E27FC236}">
                <a16:creationId xmlns:a16="http://schemas.microsoft.com/office/drawing/2014/main" id="{FE54BCB1-CA9B-404C-9EDD-7349C4D25F9C}"/>
              </a:ext>
            </a:extLst>
          </p:cNvPr>
          <p:cNvSpPr txBox="1"/>
          <p:nvPr/>
        </p:nvSpPr>
        <p:spPr>
          <a:xfrm>
            <a:off x="4037630" y="1551539"/>
            <a:ext cx="16308739" cy="22447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IN"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A Tactical Approach towards Learning Multiple Languages</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Tree>
    <p:extLst>
      <p:ext uri="{BB962C8B-B14F-4D97-AF65-F5344CB8AC3E}">
        <p14:creationId xmlns:p14="http://schemas.microsoft.com/office/powerpoint/2010/main" val="391654502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3" name="Why we (Indians) are natural Polyglots?">
            <a:extLst>
              <a:ext uri="{FF2B5EF4-FFF2-40B4-BE49-F238E27FC236}">
                <a16:creationId xmlns:a16="http://schemas.microsoft.com/office/drawing/2014/main" id="{1E5C8D77-CE5C-4160-ACD9-BF88C96E2034}"/>
              </a:ext>
            </a:extLst>
          </p:cNvPr>
          <p:cNvSpPr txBox="1"/>
          <p:nvPr/>
        </p:nvSpPr>
        <p:spPr>
          <a:xfrm>
            <a:off x="4037630" y="2087070"/>
            <a:ext cx="16308739"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IN"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Let us Jump into the water!</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4" name="Content Placeholder 2">
            <a:extLst>
              <a:ext uri="{FF2B5EF4-FFF2-40B4-BE49-F238E27FC236}">
                <a16:creationId xmlns:a16="http://schemas.microsoft.com/office/drawing/2014/main" id="{3570EB06-B83C-4A48-859A-2282D9E28D48}"/>
              </a:ext>
            </a:extLst>
          </p:cNvPr>
          <p:cNvSpPr txBox="1">
            <a:spLocks/>
          </p:cNvSpPr>
          <p:nvPr/>
        </p:nvSpPr>
        <p:spPr bwMode="auto">
          <a:xfrm>
            <a:off x="1251736" y="4169349"/>
            <a:ext cx="22294064" cy="817505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normAutofit/>
          </a:bodyPr>
          <a:lstStyle>
            <a:lvl1pPr marL="311079" indent="-311079"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903" kern="1200">
                <a:solidFill>
                  <a:srgbClr val="333333"/>
                </a:solidFill>
                <a:latin typeface="+mn-lt"/>
                <a:ea typeface="+mn-ea"/>
                <a:cs typeface="+mn-cs"/>
              </a:defRPr>
            </a:lvl1pPr>
            <a:lvl2pPr marL="674004" indent="-259232"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540" kern="1200">
                <a:solidFill>
                  <a:srgbClr val="333333"/>
                </a:solidFill>
                <a:latin typeface="+mn-lt"/>
                <a:ea typeface="+mn-ea"/>
                <a:cs typeface="+mn-cs"/>
              </a:defRPr>
            </a:lvl2pPr>
            <a:lvl3pPr marL="1036930"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177" kern="1200">
                <a:solidFill>
                  <a:srgbClr val="333333"/>
                </a:solidFill>
                <a:latin typeface="+mn-lt"/>
                <a:ea typeface="+mn-ea"/>
                <a:cs typeface="+mn-cs"/>
              </a:defRPr>
            </a:lvl3pPr>
            <a:lvl4pPr marL="1451701"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4pPr>
            <a:lvl5pPr marL="1866473"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pPr marL="311079" marR="0" lvl="0" indent="-311079"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4400" b="0" i="0" u="none" strike="noStrike" kern="1200" cap="none" spc="0" normalizeH="0" baseline="0" noProof="0" dirty="0">
                <a:ln>
                  <a:noFill/>
                </a:ln>
                <a:solidFill>
                  <a:srgbClr val="333333"/>
                </a:solidFill>
                <a:effectLst/>
                <a:uLnTx/>
                <a:uFillTx/>
                <a:latin typeface="Arial"/>
                <a:ea typeface="+mn-ea"/>
              </a:rPr>
              <a:t>A Straight Line Program which accepts a list of numbers as command line arguments and sort them, to print to the Console</a:t>
            </a:r>
          </a:p>
          <a:p>
            <a:pPr marL="986272" marR="0" lvl="1" indent="-571500" algn="l" defTabSz="652402" rtl="0" eaLnBrk="1" fontAlgn="base" latinLnBrk="0" hangingPunct="0">
              <a:lnSpc>
                <a:spcPct val="93000"/>
              </a:lnSpc>
              <a:spcBef>
                <a:spcPct val="0"/>
              </a:spcBef>
              <a:spcAft>
                <a:spcPct val="0"/>
              </a:spcAft>
              <a:buClr>
                <a:srgbClr val="000000"/>
              </a:buClr>
              <a:buSzPct val="100000"/>
              <a:buFont typeface="Arial" panose="020B0604020202020204" pitchFamily="34" charset="0"/>
              <a:buChar char="•"/>
              <a:tabLst/>
              <a:defRPr/>
            </a:pPr>
            <a:r>
              <a:rPr kumimoji="0" lang="en-IN" sz="4400" b="0" i="0" u="none" strike="noStrike" kern="1200" cap="none" spc="0" normalizeH="0" baseline="0" noProof="0" dirty="0">
                <a:ln>
                  <a:noFill/>
                </a:ln>
                <a:solidFill>
                  <a:srgbClr val="333333"/>
                </a:solidFill>
                <a:effectLst/>
                <a:uLnTx/>
                <a:uFillTx/>
                <a:latin typeface="Arial"/>
                <a:ea typeface="+mn-ea"/>
              </a:rPr>
              <a:t>Implementation in Java/C#/Python/JS</a:t>
            </a:r>
          </a:p>
          <a:p>
            <a:pPr marL="311079" marR="0" lvl="0" indent="-311079"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4400" b="0" i="0" u="none" strike="noStrike" kern="1200" cap="none" spc="0" normalizeH="0" baseline="0" noProof="0" dirty="0">
                <a:ln>
                  <a:noFill/>
                </a:ln>
                <a:solidFill>
                  <a:srgbClr val="333333"/>
                </a:solidFill>
                <a:effectLst/>
                <a:uLnTx/>
                <a:uFillTx/>
                <a:latin typeface="Arial"/>
                <a:ea typeface="+mn-ea"/>
              </a:rPr>
              <a:t>Improving the above program by Data Parametrization </a:t>
            </a:r>
          </a:p>
          <a:p>
            <a:pPr marL="986272" marR="0" lvl="1" indent="-571500" algn="l" defTabSz="652402" rtl="0" eaLnBrk="1" fontAlgn="base" latinLnBrk="0" hangingPunct="0">
              <a:lnSpc>
                <a:spcPct val="93000"/>
              </a:lnSpc>
              <a:spcBef>
                <a:spcPct val="0"/>
              </a:spcBef>
              <a:spcAft>
                <a:spcPct val="0"/>
              </a:spcAft>
              <a:buClr>
                <a:srgbClr val="000000"/>
              </a:buClr>
              <a:buSzPct val="100000"/>
              <a:buFont typeface="Arial" panose="020B0604020202020204" pitchFamily="34" charset="0"/>
              <a:buChar char="•"/>
              <a:tabLst/>
              <a:defRPr/>
            </a:pPr>
            <a:r>
              <a:rPr kumimoji="0" lang="en-IN" sz="4400" b="0" i="0" u="none" strike="noStrike" kern="1200" cap="none" spc="0" normalizeH="0" baseline="0" noProof="0" dirty="0">
                <a:ln>
                  <a:noFill/>
                </a:ln>
                <a:solidFill>
                  <a:srgbClr val="333333"/>
                </a:solidFill>
                <a:effectLst/>
                <a:uLnTx/>
                <a:uFillTx/>
                <a:latin typeface="Arial"/>
                <a:ea typeface="+mn-ea"/>
              </a:rPr>
              <a:t>Implementation in Java/C#/Python/JS</a:t>
            </a:r>
          </a:p>
          <a:p>
            <a:pPr marL="311079" marR="0" lvl="0" indent="-311079"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4400" b="0" i="0" u="none" strike="noStrike" kern="1200" cap="none" spc="0" normalizeH="0" baseline="0" noProof="0" dirty="0">
                <a:ln>
                  <a:noFill/>
                </a:ln>
                <a:solidFill>
                  <a:srgbClr val="333333"/>
                </a:solidFill>
                <a:effectLst/>
                <a:uLnTx/>
                <a:uFillTx/>
                <a:latin typeface="Arial"/>
                <a:ea typeface="+mn-ea"/>
              </a:rPr>
              <a:t>Improving the above program by adding Type Parametrization</a:t>
            </a:r>
          </a:p>
          <a:p>
            <a:pPr marL="986272" marR="0" lvl="1" indent="-571500" algn="l" defTabSz="652402" rtl="0" eaLnBrk="1" fontAlgn="base" latinLnBrk="0" hangingPunct="0">
              <a:lnSpc>
                <a:spcPct val="93000"/>
              </a:lnSpc>
              <a:spcBef>
                <a:spcPct val="0"/>
              </a:spcBef>
              <a:spcAft>
                <a:spcPct val="0"/>
              </a:spcAft>
              <a:buClr>
                <a:srgbClr val="000000"/>
              </a:buClr>
              <a:buSzPct val="100000"/>
              <a:buFont typeface="Arial" panose="020B0604020202020204" pitchFamily="34" charset="0"/>
              <a:buChar char="•"/>
              <a:tabLst/>
              <a:defRPr/>
            </a:pPr>
            <a:r>
              <a:rPr kumimoji="0" lang="en-IN" sz="4400" b="0" i="0" u="none" strike="noStrike" kern="1200" cap="none" spc="0" normalizeH="0" baseline="0" noProof="0" dirty="0">
                <a:ln>
                  <a:noFill/>
                </a:ln>
                <a:solidFill>
                  <a:srgbClr val="333333"/>
                </a:solidFill>
                <a:effectLst/>
                <a:uLnTx/>
                <a:uFillTx/>
                <a:latin typeface="Arial"/>
                <a:ea typeface="+mn-ea"/>
              </a:rPr>
              <a:t>Implementation in Java/C#/Python/JS</a:t>
            </a:r>
          </a:p>
          <a:p>
            <a:pPr marL="311079" marR="0" lvl="0" indent="-311079"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4400" b="0" i="0" u="none" strike="noStrike" kern="1200" cap="none" spc="0" normalizeH="0" baseline="0" noProof="0" dirty="0">
                <a:ln>
                  <a:noFill/>
                </a:ln>
                <a:solidFill>
                  <a:srgbClr val="333333"/>
                </a:solidFill>
                <a:effectLst/>
                <a:uLnTx/>
                <a:uFillTx/>
                <a:latin typeface="Arial"/>
                <a:ea typeface="+mn-ea"/>
              </a:rPr>
              <a:t>Improving the above program by adding Behaviour Parametrization </a:t>
            </a:r>
          </a:p>
          <a:p>
            <a:pPr marL="986272" marR="0" lvl="1" indent="-571500" algn="l" defTabSz="652402" rtl="0" eaLnBrk="1" fontAlgn="base" latinLnBrk="0" hangingPunct="0">
              <a:lnSpc>
                <a:spcPct val="93000"/>
              </a:lnSpc>
              <a:spcBef>
                <a:spcPct val="0"/>
              </a:spcBef>
              <a:spcAft>
                <a:spcPct val="0"/>
              </a:spcAft>
              <a:buClr>
                <a:srgbClr val="000000"/>
              </a:buClr>
              <a:buSzPct val="100000"/>
              <a:buFont typeface="Arial" panose="020B0604020202020204" pitchFamily="34" charset="0"/>
              <a:buChar char="•"/>
              <a:tabLst/>
              <a:defRPr/>
            </a:pPr>
            <a:r>
              <a:rPr kumimoji="0" lang="en-IN" sz="4400" b="0" i="0" u="none" strike="noStrike" kern="1200" cap="none" spc="0" normalizeH="0" baseline="0" noProof="0" dirty="0">
                <a:ln>
                  <a:noFill/>
                </a:ln>
                <a:solidFill>
                  <a:srgbClr val="333333"/>
                </a:solidFill>
                <a:effectLst/>
                <a:uLnTx/>
                <a:uFillTx/>
                <a:latin typeface="Arial"/>
                <a:ea typeface="+mn-ea"/>
              </a:rPr>
              <a:t>Implementation in Java/C#/Python/JS</a:t>
            </a:r>
          </a:p>
          <a:p>
            <a:pPr marL="674004" marR="0" lvl="1" indent="-259232"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2540" b="0" i="0" u="none" strike="noStrike" kern="1200" cap="none" spc="0" normalizeH="0" baseline="0" noProof="0" dirty="0">
              <a:ln>
                <a:noFill/>
              </a:ln>
              <a:solidFill>
                <a:srgbClr val="333333"/>
              </a:solidFill>
              <a:effectLst/>
              <a:uLnTx/>
              <a:uFillTx/>
              <a:latin typeface="Arial"/>
              <a:ea typeface="+mn-ea"/>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3" name="Why we (Indians) are natural Polyglots?">
            <a:extLst>
              <a:ext uri="{FF2B5EF4-FFF2-40B4-BE49-F238E27FC236}">
                <a16:creationId xmlns:a16="http://schemas.microsoft.com/office/drawing/2014/main" id="{1E5C8D77-CE5C-4160-ACD9-BF88C96E2034}"/>
              </a:ext>
            </a:extLst>
          </p:cNvPr>
          <p:cNvSpPr txBox="1"/>
          <p:nvPr/>
        </p:nvSpPr>
        <p:spPr>
          <a:xfrm>
            <a:off x="4037630" y="2087070"/>
            <a:ext cx="16308739"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IN"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Three Kinds of Polyglots</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4" name="Content Placeholder 2">
            <a:extLst>
              <a:ext uri="{FF2B5EF4-FFF2-40B4-BE49-F238E27FC236}">
                <a16:creationId xmlns:a16="http://schemas.microsoft.com/office/drawing/2014/main" id="{3570EB06-B83C-4A48-859A-2282D9E28D48}"/>
              </a:ext>
            </a:extLst>
          </p:cNvPr>
          <p:cNvSpPr txBox="1">
            <a:spLocks/>
          </p:cNvSpPr>
          <p:nvPr/>
        </p:nvSpPr>
        <p:spPr bwMode="auto">
          <a:xfrm>
            <a:off x="1251736" y="4169349"/>
            <a:ext cx="22294064" cy="817505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normAutofit/>
          </a:bodyPr>
          <a:lstStyle>
            <a:lvl1pPr marL="311079" indent="-311079"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903" kern="1200">
                <a:solidFill>
                  <a:srgbClr val="333333"/>
                </a:solidFill>
                <a:latin typeface="+mn-lt"/>
                <a:ea typeface="+mn-ea"/>
                <a:cs typeface="+mn-cs"/>
              </a:defRPr>
            </a:lvl1pPr>
            <a:lvl2pPr marL="674004" indent="-259232"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540" kern="1200">
                <a:solidFill>
                  <a:srgbClr val="333333"/>
                </a:solidFill>
                <a:latin typeface="+mn-lt"/>
                <a:ea typeface="+mn-ea"/>
                <a:cs typeface="+mn-cs"/>
              </a:defRPr>
            </a:lvl2pPr>
            <a:lvl3pPr marL="1036930"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177" kern="1200">
                <a:solidFill>
                  <a:srgbClr val="333333"/>
                </a:solidFill>
                <a:latin typeface="+mn-lt"/>
                <a:ea typeface="+mn-ea"/>
                <a:cs typeface="+mn-cs"/>
              </a:defRPr>
            </a:lvl3pPr>
            <a:lvl4pPr marL="1451701"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4pPr>
            <a:lvl5pPr marL="1866473"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pPr marL="674004" marR="0" lvl="1" indent="-259232"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4400" b="0" i="0" u="none" strike="noStrike" kern="1200" cap="none" spc="0" normalizeH="0" baseline="0" noProof="0" dirty="0">
                <a:ln>
                  <a:noFill/>
                </a:ln>
                <a:solidFill>
                  <a:srgbClr val="333333"/>
                </a:solidFill>
                <a:effectLst/>
                <a:uLnTx/>
                <a:uFillTx/>
                <a:latin typeface="Arial"/>
                <a:ea typeface="+mn-ea"/>
                <a:sym typeface="Helvetica Neue"/>
              </a:rPr>
              <a:t>So called “Full Stack”  developers (Seemingly Polyglot )</a:t>
            </a:r>
          </a:p>
          <a:p>
            <a:pPr marL="674004" marR="0" lvl="1" indent="-259232"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lang="en-IN" sz="4400" dirty="0">
                <a:latin typeface="Arial"/>
              </a:rPr>
              <a:t>Modern Software Developers (Polyglot by Imperative )</a:t>
            </a:r>
          </a:p>
          <a:p>
            <a:pPr marL="674004" marR="0" lvl="1" indent="-259232"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r>
              <a:rPr kumimoji="0" lang="en-IN" sz="4400" b="0" i="0" u="none" strike="noStrike" kern="1200" cap="none" spc="0" normalizeH="0" baseline="0" noProof="0" dirty="0">
                <a:ln>
                  <a:noFill/>
                </a:ln>
                <a:solidFill>
                  <a:srgbClr val="333333"/>
                </a:solidFill>
                <a:effectLst/>
                <a:uLnTx/>
                <a:uFillTx/>
                <a:latin typeface="Arial"/>
                <a:ea typeface="+mn-ea"/>
                <a:sym typeface="Helvetica Neue"/>
              </a:rPr>
              <a:t>True Polyglot</a:t>
            </a:r>
            <a:r>
              <a:rPr lang="en-IN" sz="4400" dirty="0">
                <a:latin typeface="Arial"/>
              </a:rPr>
              <a:t>s ( Polyglots by choice )</a:t>
            </a:r>
            <a:endParaRPr kumimoji="0" lang="en-IN" sz="4400" b="0" i="0" u="none" strike="noStrike" kern="1200" cap="none" spc="0" normalizeH="0" baseline="0" noProof="0" dirty="0">
              <a:ln>
                <a:noFill/>
              </a:ln>
              <a:solidFill>
                <a:srgbClr val="333333"/>
              </a:solidFill>
              <a:effectLst/>
              <a:uLnTx/>
              <a:uFillTx/>
              <a:latin typeface="Arial"/>
              <a:ea typeface="+mn-ea"/>
              <a:sym typeface="Helvetica Neue"/>
            </a:endParaRPr>
          </a:p>
        </p:txBody>
      </p:sp>
    </p:spTree>
    <p:extLst>
      <p:ext uri="{BB962C8B-B14F-4D97-AF65-F5344CB8AC3E}">
        <p14:creationId xmlns:p14="http://schemas.microsoft.com/office/powerpoint/2010/main" val="372015006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3" name="Why we (Indians) are natural Polyglots?">
            <a:extLst>
              <a:ext uri="{FF2B5EF4-FFF2-40B4-BE49-F238E27FC236}">
                <a16:creationId xmlns:a16="http://schemas.microsoft.com/office/drawing/2014/main" id="{1E5C8D77-CE5C-4160-ACD9-BF88C96E2034}"/>
              </a:ext>
            </a:extLst>
          </p:cNvPr>
          <p:cNvSpPr txBox="1"/>
          <p:nvPr/>
        </p:nvSpPr>
        <p:spPr>
          <a:xfrm>
            <a:off x="4037630" y="5916120"/>
            <a:ext cx="16308739"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GB" altLang="en-US" dirty="0"/>
              <a:t>An Unusual story of JavaScript</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Tree>
    <p:extLst>
      <p:ext uri="{BB962C8B-B14F-4D97-AF65-F5344CB8AC3E}">
        <p14:creationId xmlns:p14="http://schemas.microsoft.com/office/powerpoint/2010/main" val="209174166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3" name="Why we (Indians) are natural Polyglots?">
            <a:extLst>
              <a:ext uri="{FF2B5EF4-FFF2-40B4-BE49-F238E27FC236}">
                <a16:creationId xmlns:a16="http://schemas.microsoft.com/office/drawing/2014/main" id="{1E5C8D77-CE5C-4160-ACD9-BF88C96E2034}"/>
              </a:ext>
            </a:extLst>
          </p:cNvPr>
          <p:cNvSpPr txBox="1"/>
          <p:nvPr/>
        </p:nvSpPr>
        <p:spPr>
          <a:xfrm>
            <a:off x="4037630" y="2087070"/>
            <a:ext cx="16308739"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IN"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A Story of JavaScript</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4" name="Content Placeholder 2">
            <a:extLst>
              <a:ext uri="{FF2B5EF4-FFF2-40B4-BE49-F238E27FC236}">
                <a16:creationId xmlns:a16="http://schemas.microsoft.com/office/drawing/2014/main" id="{3570EB06-B83C-4A48-859A-2282D9E28D48}"/>
              </a:ext>
            </a:extLst>
          </p:cNvPr>
          <p:cNvSpPr txBox="1">
            <a:spLocks/>
          </p:cNvSpPr>
          <p:nvPr/>
        </p:nvSpPr>
        <p:spPr bwMode="auto">
          <a:xfrm>
            <a:off x="1251736" y="4169350"/>
            <a:ext cx="22294064" cy="683202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normAutofit/>
          </a:bodyPr>
          <a:lstStyle>
            <a:lvl1pPr marL="311079" indent="-311079"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903" kern="1200">
                <a:solidFill>
                  <a:srgbClr val="333333"/>
                </a:solidFill>
                <a:latin typeface="+mn-lt"/>
                <a:ea typeface="+mn-ea"/>
                <a:cs typeface="+mn-cs"/>
              </a:defRPr>
            </a:lvl1pPr>
            <a:lvl2pPr marL="674004" indent="-259232"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540" kern="1200">
                <a:solidFill>
                  <a:srgbClr val="333333"/>
                </a:solidFill>
                <a:latin typeface="+mn-lt"/>
                <a:ea typeface="+mn-ea"/>
                <a:cs typeface="+mn-cs"/>
              </a:defRPr>
            </a:lvl2pPr>
            <a:lvl3pPr marL="1036930"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177" kern="1200">
                <a:solidFill>
                  <a:srgbClr val="333333"/>
                </a:solidFill>
                <a:latin typeface="+mn-lt"/>
                <a:ea typeface="+mn-ea"/>
                <a:cs typeface="+mn-cs"/>
              </a:defRPr>
            </a:lvl3pPr>
            <a:lvl4pPr marL="1451701"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4pPr>
            <a:lvl5pPr marL="1866473"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pPr marL="571500" lvl="0" indent="-571500">
              <a:buFont typeface="Arial" panose="020B0604020202020204" pitchFamily="34" charset="0"/>
              <a:buChar char="•"/>
            </a:pPr>
            <a:r>
              <a:rPr lang="en-IN" sz="4000" dirty="0">
                <a:latin typeface="Arial"/>
              </a:rPr>
              <a:t>A Programmer was asked by his “boss”  (in 1995) to design a language with following attributes</a:t>
            </a:r>
          </a:p>
          <a:p>
            <a:pPr marL="986272" lvl="1" indent="-571500">
              <a:buFont typeface="Arial" panose="020B0604020202020204" pitchFamily="34" charset="0"/>
              <a:buChar char="•"/>
            </a:pPr>
            <a:r>
              <a:rPr lang="en-IN" sz="4000" dirty="0">
                <a:latin typeface="Arial"/>
              </a:rPr>
              <a:t>Simple</a:t>
            </a:r>
          </a:p>
          <a:p>
            <a:pPr marL="986272" lvl="1" indent="-571500">
              <a:buFont typeface="Arial" panose="020B0604020202020204" pitchFamily="34" charset="0"/>
              <a:buChar char="•"/>
            </a:pPr>
            <a:r>
              <a:rPr lang="en-IN" sz="4000" dirty="0">
                <a:latin typeface="Arial"/>
              </a:rPr>
              <a:t>Modern</a:t>
            </a:r>
          </a:p>
          <a:p>
            <a:pPr marL="986272" lvl="1" indent="-571500">
              <a:buFont typeface="Arial" panose="020B0604020202020204" pitchFamily="34" charset="0"/>
              <a:buChar char="•"/>
            </a:pPr>
            <a:r>
              <a:rPr lang="en-IN" sz="4000" dirty="0">
                <a:latin typeface="Arial"/>
              </a:rPr>
              <a:t>To be used by Casual Programmers</a:t>
            </a:r>
          </a:p>
          <a:p>
            <a:pPr marL="986272" lvl="1" indent="-571500">
              <a:buFont typeface="Arial" panose="020B0604020202020204" pitchFamily="34" charset="0"/>
              <a:buChar char="•"/>
            </a:pPr>
            <a:r>
              <a:rPr lang="en-IN" sz="4000" dirty="0">
                <a:latin typeface="Arial"/>
              </a:rPr>
              <a:t>Embeddable inside a Browser</a:t>
            </a:r>
          </a:p>
          <a:p>
            <a:pPr marL="571500" lvl="0" indent="-571500">
              <a:buFont typeface="Arial" panose="020B0604020202020204" pitchFamily="34" charset="0"/>
              <a:buChar char="•"/>
            </a:pPr>
            <a:r>
              <a:rPr lang="en-IN" sz="4000" dirty="0">
                <a:latin typeface="Arial"/>
              </a:rPr>
              <a:t>A Choice made by that programmer had deep consequences and resulted in “grotesque” language for those times. </a:t>
            </a:r>
          </a:p>
          <a:p>
            <a:pPr marL="571500" lvl="0" indent="-571500">
              <a:buFont typeface="Arial" panose="020B0604020202020204" pitchFamily="34" charset="0"/>
              <a:buChar char="•"/>
            </a:pPr>
            <a:r>
              <a:rPr lang="en-IN" sz="4000" dirty="0">
                <a:latin typeface="Arial"/>
              </a:rPr>
              <a:t>Years later, when processing power improved, that language morphed into a “ubiquitous language”</a:t>
            </a:r>
          </a:p>
          <a:p>
            <a:pPr marL="674004" marR="0" lvl="1" indent="-259232"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2540" b="0" i="0" u="none" strike="noStrike" kern="1200" cap="none" spc="0" normalizeH="0" baseline="0" noProof="0" dirty="0">
              <a:ln>
                <a:noFill/>
              </a:ln>
              <a:solidFill>
                <a:srgbClr val="333333"/>
              </a:solidFill>
              <a:effectLst/>
              <a:uLnTx/>
              <a:uFillTx/>
              <a:latin typeface="Arial"/>
              <a:ea typeface="+mn-ea"/>
            </a:endParaRPr>
          </a:p>
        </p:txBody>
      </p:sp>
    </p:spTree>
    <p:extLst>
      <p:ext uri="{BB962C8B-B14F-4D97-AF65-F5344CB8AC3E}">
        <p14:creationId xmlns:p14="http://schemas.microsoft.com/office/powerpoint/2010/main" val="289011999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3" name="Why we (Indians) are natural Polyglots?">
            <a:extLst>
              <a:ext uri="{FF2B5EF4-FFF2-40B4-BE49-F238E27FC236}">
                <a16:creationId xmlns:a16="http://schemas.microsoft.com/office/drawing/2014/main" id="{1E5C8D77-CE5C-4160-ACD9-BF88C96E2034}"/>
              </a:ext>
            </a:extLst>
          </p:cNvPr>
          <p:cNvSpPr txBox="1"/>
          <p:nvPr/>
        </p:nvSpPr>
        <p:spPr>
          <a:xfrm>
            <a:off x="1885950" y="2087070"/>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US" dirty="0"/>
              <a:t>Simple means “Dynamic Typing”</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4" name="Content Placeholder 2">
            <a:extLst>
              <a:ext uri="{FF2B5EF4-FFF2-40B4-BE49-F238E27FC236}">
                <a16:creationId xmlns:a16="http://schemas.microsoft.com/office/drawing/2014/main" id="{3570EB06-B83C-4A48-859A-2282D9E28D48}"/>
              </a:ext>
            </a:extLst>
          </p:cNvPr>
          <p:cNvSpPr txBox="1">
            <a:spLocks/>
          </p:cNvSpPr>
          <p:nvPr/>
        </p:nvSpPr>
        <p:spPr bwMode="auto">
          <a:xfrm>
            <a:off x="1251736" y="4169350"/>
            <a:ext cx="9663914" cy="683202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normAutofit/>
          </a:bodyPr>
          <a:lstStyle>
            <a:lvl1pPr marL="311079" indent="-311079"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903" kern="1200">
                <a:solidFill>
                  <a:srgbClr val="333333"/>
                </a:solidFill>
                <a:latin typeface="+mn-lt"/>
                <a:ea typeface="+mn-ea"/>
                <a:cs typeface="+mn-cs"/>
              </a:defRPr>
            </a:lvl1pPr>
            <a:lvl2pPr marL="674004" indent="-259232"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540" kern="1200">
                <a:solidFill>
                  <a:srgbClr val="333333"/>
                </a:solidFill>
                <a:latin typeface="+mn-lt"/>
                <a:ea typeface="+mn-ea"/>
                <a:cs typeface="+mn-cs"/>
              </a:defRPr>
            </a:lvl2pPr>
            <a:lvl3pPr marL="1036930"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177" kern="1200">
                <a:solidFill>
                  <a:srgbClr val="333333"/>
                </a:solidFill>
                <a:latin typeface="+mn-lt"/>
                <a:ea typeface="+mn-ea"/>
                <a:cs typeface="+mn-cs"/>
              </a:defRPr>
            </a:lvl3pPr>
            <a:lvl4pPr marL="1451701"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4pPr>
            <a:lvl5pPr marL="1866473"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r>
              <a:rPr lang="en-US" sz="4000"/>
              <a:t>Bane of newbies is “Static Typing”</a:t>
            </a:r>
          </a:p>
          <a:p>
            <a:r>
              <a:rPr lang="en-US" sz="4000"/>
              <a:t>Brendon Eich chose Dynamic Typing</a:t>
            </a:r>
          </a:p>
          <a:p>
            <a:pPr marL="674004" marR="0" lvl="1" indent="-259232"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2540" b="0" i="0" u="none" strike="noStrike" kern="1200" cap="none" spc="0" normalizeH="0" baseline="0" noProof="0" dirty="0">
              <a:ln>
                <a:noFill/>
              </a:ln>
              <a:solidFill>
                <a:srgbClr val="333333"/>
              </a:solidFill>
              <a:effectLst/>
              <a:uLnTx/>
              <a:uFillTx/>
              <a:latin typeface="Arial"/>
              <a:ea typeface="+mn-ea"/>
              <a:sym typeface="Helvetica Neue"/>
            </a:endParaRPr>
          </a:p>
        </p:txBody>
      </p:sp>
      <p:sp>
        <p:nvSpPr>
          <p:cNvPr id="5" name="Content Placeholder 2">
            <a:extLst>
              <a:ext uri="{FF2B5EF4-FFF2-40B4-BE49-F238E27FC236}">
                <a16:creationId xmlns:a16="http://schemas.microsoft.com/office/drawing/2014/main" id="{74E9B7C7-05DF-438B-B13B-5B183DE60A1A}"/>
              </a:ext>
            </a:extLst>
          </p:cNvPr>
          <p:cNvSpPr txBox="1">
            <a:spLocks/>
          </p:cNvSpPr>
          <p:nvPr/>
        </p:nvSpPr>
        <p:spPr bwMode="auto">
          <a:xfrm>
            <a:off x="12191998" y="4169350"/>
            <a:ext cx="11296651" cy="6089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normAutofit lnSpcReduction="10000"/>
          </a:bodyPr>
          <a:lstStyle>
            <a:lvl1pPr marL="311079" indent="-311079"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903" kern="1200">
                <a:solidFill>
                  <a:srgbClr val="333333"/>
                </a:solidFill>
                <a:latin typeface="+mn-lt"/>
                <a:ea typeface="+mn-ea"/>
                <a:cs typeface="+mn-cs"/>
              </a:defRPr>
            </a:lvl1pPr>
            <a:lvl2pPr marL="674004" indent="-259232"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540" kern="1200">
                <a:solidFill>
                  <a:srgbClr val="333333"/>
                </a:solidFill>
                <a:latin typeface="+mn-lt"/>
                <a:ea typeface="+mn-ea"/>
                <a:cs typeface="+mn-cs"/>
              </a:defRPr>
            </a:lvl2pPr>
            <a:lvl3pPr marL="1036930"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177" kern="1200">
                <a:solidFill>
                  <a:srgbClr val="333333"/>
                </a:solidFill>
                <a:latin typeface="+mn-lt"/>
                <a:ea typeface="+mn-ea"/>
                <a:cs typeface="+mn-cs"/>
              </a:defRPr>
            </a:lvl3pPr>
            <a:lvl4pPr marL="1451701"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4pPr>
            <a:lvl5pPr marL="1866473"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r>
              <a:rPr lang="en-US" sz="4000" dirty="0"/>
              <a:t>var a = 2;</a:t>
            </a:r>
          </a:p>
          <a:p>
            <a:r>
              <a:rPr lang="en-US" sz="4000" dirty="0"/>
              <a:t>b = 2.3</a:t>
            </a:r>
          </a:p>
          <a:p>
            <a:r>
              <a:rPr lang="en-US" sz="4000" dirty="0"/>
              <a:t>console.log(a/b);</a:t>
            </a:r>
          </a:p>
          <a:p>
            <a:r>
              <a:rPr lang="en-US" sz="4000" dirty="0"/>
              <a:t>a = "Hello World..";</a:t>
            </a:r>
          </a:p>
          <a:p>
            <a:r>
              <a:rPr lang="en-US" sz="4000" dirty="0"/>
              <a:t>console.log(a/b);</a:t>
            </a:r>
          </a:p>
          <a:p>
            <a:r>
              <a:rPr lang="en-US" sz="4000" dirty="0"/>
              <a:t>a = new Date();</a:t>
            </a:r>
          </a:p>
          <a:p>
            <a:r>
              <a:rPr lang="en-US" sz="4000" dirty="0"/>
              <a:t>b = "</a:t>
            </a:r>
            <a:r>
              <a:rPr lang="en-US" sz="4000" dirty="0" err="1"/>
              <a:t>ddd</a:t>
            </a:r>
            <a:r>
              <a:rPr lang="en-US" sz="4000" dirty="0"/>
              <a:t>";</a:t>
            </a:r>
          </a:p>
          <a:p>
            <a:r>
              <a:rPr lang="en-US" sz="4000" dirty="0"/>
              <a:t>console.log(a/b);</a:t>
            </a:r>
          </a:p>
          <a:p>
            <a:r>
              <a:rPr lang="en-US" sz="4000" dirty="0"/>
              <a:t>a = 3.0;</a:t>
            </a:r>
          </a:p>
          <a:p>
            <a:r>
              <a:rPr lang="en-US" sz="4000" dirty="0"/>
              <a:t>b = 0;</a:t>
            </a:r>
          </a:p>
          <a:p>
            <a:r>
              <a:rPr lang="en-US" sz="4000" dirty="0"/>
              <a:t>console.log(a/b);</a:t>
            </a:r>
            <a:endParaRPr kumimoji="0" lang="en-IN" sz="2540" b="0" i="0" u="none" strike="noStrike" kern="1200" cap="none" spc="0" normalizeH="0" baseline="0" noProof="0" dirty="0">
              <a:ln>
                <a:noFill/>
              </a:ln>
              <a:solidFill>
                <a:srgbClr val="333333"/>
              </a:solidFill>
              <a:effectLst/>
              <a:uLnTx/>
              <a:uFillTx/>
              <a:latin typeface="Arial"/>
              <a:ea typeface="+mn-ea"/>
              <a:sym typeface="Helvetica Neue"/>
            </a:endParaRPr>
          </a:p>
        </p:txBody>
      </p:sp>
    </p:spTree>
    <p:extLst>
      <p:ext uri="{BB962C8B-B14F-4D97-AF65-F5344CB8AC3E}">
        <p14:creationId xmlns:p14="http://schemas.microsoft.com/office/powerpoint/2010/main" val="220616497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3" name="Why we (Indians) are natural Polyglots?">
            <a:extLst>
              <a:ext uri="{FF2B5EF4-FFF2-40B4-BE49-F238E27FC236}">
                <a16:creationId xmlns:a16="http://schemas.microsoft.com/office/drawing/2014/main" id="{1E5C8D77-CE5C-4160-ACD9-BF88C96E2034}"/>
              </a:ext>
            </a:extLst>
          </p:cNvPr>
          <p:cNvSpPr txBox="1"/>
          <p:nvPr/>
        </p:nvSpPr>
        <p:spPr>
          <a:xfrm>
            <a:off x="1885950" y="2087070"/>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US" dirty="0"/>
              <a:t>Modern means “OOP (in 1995)”</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4" name="Content Placeholder 2">
            <a:extLst>
              <a:ext uri="{FF2B5EF4-FFF2-40B4-BE49-F238E27FC236}">
                <a16:creationId xmlns:a16="http://schemas.microsoft.com/office/drawing/2014/main" id="{3570EB06-B83C-4A48-859A-2282D9E28D48}"/>
              </a:ext>
            </a:extLst>
          </p:cNvPr>
          <p:cNvSpPr txBox="1">
            <a:spLocks/>
          </p:cNvSpPr>
          <p:nvPr/>
        </p:nvSpPr>
        <p:spPr bwMode="auto">
          <a:xfrm>
            <a:off x="485775" y="4169350"/>
            <a:ext cx="14001750" cy="5146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normAutofit lnSpcReduction="10000"/>
          </a:bodyPr>
          <a:lstStyle>
            <a:lvl1pPr marL="311079" indent="-311079"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903" kern="1200">
                <a:solidFill>
                  <a:srgbClr val="333333"/>
                </a:solidFill>
                <a:latin typeface="+mn-lt"/>
                <a:ea typeface="+mn-ea"/>
                <a:cs typeface="+mn-cs"/>
              </a:defRPr>
            </a:lvl1pPr>
            <a:lvl2pPr marL="674004" indent="-259232"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540" kern="1200">
                <a:solidFill>
                  <a:srgbClr val="333333"/>
                </a:solidFill>
                <a:latin typeface="+mn-lt"/>
                <a:ea typeface="+mn-ea"/>
                <a:cs typeface="+mn-cs"/>
              </a:defRPr>
            </a:lvl2pPr>
            <a:lvl3pPr marL="1036930"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177" kern="1200">
                <a:solidFill>
                  <a:srgbClr val="333333"/>
                </a:solidFill>
                <a:latin typeface="+mn-lt"/>
                <a:ea typeface="+mn-ea"/>
                <a:cs typeface="+mn-cs"/>
              </a:defRPr>
            </a:lvl3pPr>
            <a:lvl4pPr marL="1451701"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4pPr>
            <a:lvl5pPr marL="1866473"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pPr marL="457200" indent="-457200">
              <a:buFont typeface="Arial" panose="020B0604020202020204" pitchFamily="34" charset="0"/>
              <a:buChar char="•"/>
            </a:pPr>
            <a:r>
              <a:rPr lang="en-US" sz="3600" dirty="0"/>
              <a:t>Three Kinds of OOP </a:t>
            </a:r>
          </a:p>
          <a:p>
            <a:pPr marL="1183051" lvl="2" indent="-457200">
              <a:buFont typeface="Arial" panose="020B0604020202020204" pitchFamily="34" charset="0"/>
              <a:buChar char="•"/>
            </a:pPr>
            <a:r>
              <a:rPr lang="en-US" sz="3600" dirty="0"/>
              <a:t>Class based OOP</a:t>
            </a:r>
          </a:p>
          <a:p>
            <a:pPr marL="1183051" lvl="2" indent="-457200">
              <a:buFont typeface="Arial" panose="020B0604020202020204" pitchFamily="34" charset="0"/>
              <a:buChar char="•"/>
            </a:pPr>
            <a:r>
              <a:rPr lang="en-US" sz="3600" dirty="0"/>
              <a:t>Actor based OOP (Event based)</a:t>
            </a:r>
          </a:p>
          <a:p>
            <a:pPr marL="1183051" lvl="2" indent="-457200">
              <a:buFont typeface="Arial" panose="020B0604020202020204" pitchFamily="34" charset="0"/>
              <a:buChar char="•"/>
            </a:pPr>
            <a:r>
              <a:rPr lang="en-US" sz="3600" dirty="0"/>
              <a:t>Prototype OOP</a:t>
            </a:r>
          </a:p>
          <a:p>
            <a:pPr marL="457200" indent="-457200">
              <a:buFont typeface="Arial" panose="020B0604020202020204" pitchFamily="34" charset="0"/>
              <a:buChar char="•"/>
            </a:pPr>
            <a:r>
              <a:rPr lang="en-US" sz="3600" dirty="0"/>
              <a:t>Class based OOP is apt for Static Typing</a:t>
            </a:r>
          </a:p>
          <a:p>
            <a:pPr marL="457200" indent="-457200">
              <a:buFont typeface="Arial" panose="020B0604020202020204" pitchFamily="34" charset="0"/>
              <a:buChar char="•"/>
            </a:pPr>
            <a:r>
              <a:rPr lang="en-US" sz="3600" dirty="0"/>
              <a:t>Actor based OOP might result in “Event Cacophony”</a:t>
            </a:r>
          </a:p>
          <a:p>
            <a:pPr marL="457200" indent="-457200">
              <a:buFont typeface="Arial" panose="020B0604020202020204" pitchFamily="34" charset="0"/>
              <a:buChar char="•"/>
            </a:pPr>
            <a:r>
              <a:rPr lang="en-US" sz="3600" dirty="0"/>
              <a:t>The only choice available is “Prototype OOP”</a:t>
            </a:r>
          </a:p>
          <a:p>
            <a:pPr marL="457200" indent="-457200">
              <a:buFont typeface="Arial" panose="020B0604020202020204" pitchFamily="34" charset="0"/>
              <a:buChar char="•"/>
            </a:pPr>
            <a:r>
              <a:rPr lang="en-US" sz="3600" dirty="0"/>
              <a:t>Prototype treats Objects as dictionary</a:t>
            </a:r>
          </a:p>
          <a:p>
            <a:pPr marL="457200" indent="-457200">
              <a:buFont typeface="Arial" panose="020B0604020202020204" pitchFamily="34" charset="0"/>
              <a:buChar char="•"/>
            </a:pPr>
            <a:r>
              <a:rPr lang="en-US" sz="3600" dirty="0"/>
              <a:t>How to reduce a class to Key/Value dictionary?</a:t>
            </a:r>
          </a:p>
          <a:p>
            <a:pPr marL="457200" indent="-457200">
              <a:buFont typeface="Arial" panose="020B0604020202020204" pitchFamily="34" charset="0"/>
              <a:buChar char="•"/>
            </a:pPr>
            <a:r>
              <a:rPr lang="en-US" sz="3600" dirty="0"/>
              <a:t>What constitutes a class?</a:t>
            </a:r>
          </a:p>
          <a:p>
            <a:pPr marL="820125" lvl="1" indent="-457200">
              <a:buFont typeface="Arial" panose="020B0604020202020204" pitchFamily="34" charset="0"/>
              <a:buChar char="•"/>
            </a:pPr>
            <a:r>
              <a:rPr lang="en-US" sz="3600" dirty="0"/>
              <a:t>Static and Instance variables &amp; Static and Instance methods </a:t>
            </a:r>
          </a:p>
          <a:p>
            <a:pPr marL="674004" marR="0" lvl="1" indent="-259232"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2540" b="0" i="0" u="none" strike="noStrike" kern="1200" cap="none" spc="0" normalizeH="0" baseline="0" noProof="0" dirty="0">
              <a:ln>
                <a:noFill/>
              </a:ln>
              <a:solidFill>
                <a:srgbClr val="333333"/>
              </a:solidFill>
              <a:effectLst/>
              <a:uLnTx/>
              <a:uFillTx/>
              <a:latin typeface="Arial"/>
              <a:ea typeface="+mn-ea"/>
              <a:sym typeface="Helvetica Neue"/>
            </a:endParaRPr>
          </a:p>
        </p:txBody>
      </p:sp>
      <p:sp>
        <p:nvSpPr>
          <p:cNvPr id="5" name="Content Placeholder 2">
            <a:extLst>
              <a:ext uri="{FF2B5EF4-FFF2-40B4-BE49-F238E27FC236}">
                <a16:creationId xmlns:a16="http://schemas.microsoft.com/office/drawing/2014/main" id="{74E9B7C7-05DF-438B-B13B-5B183DE60A1A}"/>
              </a:ext>
            </a:extLst>
          </p:cNvPr>
          <p:cNvSpPr txBox="1">
            <a:spLocks/>
          </p:cNvSpPr>
          <p:nvPr/>
        </p:nvSpPr>
        <p:spPr bwMode="auto">
          <a:xfrm>
            <a:off x="15773400" y="4169350"/>
            <a:ext cx="7715249" cy="6089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normAutofit lnSpcReduction="10000"/>
          </a:bodyPr>
          <a:lstStyle>
            <a:lvl1pPr marL="311079" indent="-311079"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903" kern="1200">
                <a:solidFill>
                  <a:srgbClr val="333333"/>
                </a:solidFill>
                <a:latin typeface="+mn-lt"/>
                <a:ea typeface="+mn-ea"/>
                <a:cs typeface="+mn-cs"/>
              </a:defRPr>
            </a:lvl1pPr>
            <a:lvl2pPr marL="674004" indent="-259232"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540" kern="1200">
                <a:solidFill>
                  <a:srgbClr val="333333"/>
                </a:solidFill>
                <a:latin typeface="+mn-lt"/>
                <a:ea typeface="+mn-ea"/>
                <a:cs typeface="+mn-cs"/>
              </a:defRPr>
            </a:lvl2pPr>
            <a:lvl3pPr marL="1036930"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177" kern="1200">
                <a:solidFill>
                  <a:srgbClr val="333333"/>
                </a:solidFill>
                <a:latin typeface="+mn-lt"/>
                <a:ea typeface="+mn-ea"/>
                <a:cs typeface="+mn-cs"/>
              </a:defRPr>
            </a:lvl3pPr>
            <a:lvl4pPr marL="1451701"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4pPr>
            <a:lvl5pPr marL="1866473"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r>
              <a:rPr lang="en-US" sz="4000" dirty="0"/>
              <a:t>var a = {};</a:t>
            </a:r>
          </a:p>
          <a:p>
            <a:endParaRPr lang="en-US" sz="4000" dirty="0"/>
          </a:p>
          <a:p>
            <a:r>
              <a:rPr lang="en-US" sz="4000" dirty="0" err="1"/>
              <a:t>a.test</a:t>
            </a:r>
            <a:r>
              <a:rPr lang="en-US" sz="4000" dirty="0"/>
              <a:t> = 10;</a:t>
            </a:r>
          </a:p>
          <a:p>
            <a:endParaRPr lang="en-US" sz="4000" dirty="0"/>
          </a:p>
          <a:p>
            <a:endParaRPr lang="en-US" sz="4000" dirty="0"/>
          </a:p>
          <a:p>
            <a:r>
              <a:rPr lang="en-US" sz="4000" dirty="0"/>
              <a:t>console.log(</a:t>
            </a:r>
            <a:r>
              <a:rPr lang="en-US" sz="4000" dirty="0" err="1"/>
              <a:t>a.test</a:t>
            </a:r>
            <a:r>
              <a:rPr lang="en-US" sz="4000" dirty="0"/>
              <a:t>);</a:t>
            </a:r>
          </a:p>
          <a:p>
            <a:endParaRPr lang="en-US" sz="4000" dirty="0"/>
          </a:p>
          <a:p>
            <a:endParaRPr lang="en-US" sz="4000" dirty="0"/>
          </a:p>
          <a:p>
            <a:r>
              <a:rPr lang="en-US" sz="4000" dirty="0"/>
              <a:t>a["test"]=20;</a:t>
            </a:r>
          </a:p>
          <a:p>
            <a:endParaRPr lang="en-US" sz="4000" dirty="0"/>
          </a:p>
          <a:p>
            <a:r>
              <a:rPr lang="en-US" sz="4000" dirty="0"/>
              <a:t>console.log(</a:t>
            </a:r>
            <a:r>
              <a:rPr lang="en-US" sz="4000" dirty="0" err="1"/>
              <a:t>a.test</a:t>
            </a:r>
            <a:r>
              <a:rPr lang="en-US" sz="4000" dirty="0"/>
              <a:t>);</a:t>
            </a:r>
          </a:p>
        </p:txBody>
      </p:sp>
    </p:spTree>
    <p:extLst>
      <p:ext uri="{BB962C8B-B14F-4D97-AF65-F5344CB8AC3E}">
        <p14:creationId xmlns:p14="http://schemas.microsoft.com/office/powerpoint/2010/main" val="266314115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r. Solutions Architect…"/>
          <p:cNvSpPr txBox="1"/>
          <p:nvPr/>
        </p:nvSpPr>
        <p:spPr>
          <a:xfrm>
            <a:off x="12131296" y="7047280"/>
            <a:ext cx="9726931" cy="23646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spcBef>
                <a:spcPts val="1400"/>
              </a:spcBef>
              <a:defRPr sz="4500"/>
            </a:pPr>
            <a:r>
              <a:t>Sr. Solutions Architect</a:t>
            </a:r>
          </a:p>
          <a:p>
            <a:pPr>
              <a:spcBef>
                <a:spcPts val="1400"/>
              </a:spcBef>
              <a:defRPr sz="4500"/>
            </a:pPr>
            <a:r>
              <a:t>Gadgeon Smart Systems Pvt Limited</a:t>
            </a:r>
          </a:p>
          <a:p>
            <a:pPr>
              <a:spcBef>
                <a:spcPts val="1400"/>
              </a:spcBef>
              <a:defRPr sz="4500"/>
            </a:pPr>
            <a:r>
              <a:t>Kochi, India</a:t>
            </a:r>
          </a:p>
        </p:txBody>
      </p:sp>
      <p:sp>
        <p:nvSpPr>
          <p:cNvPr id="159" name="Praseed Pai KT"/>
          <p:cNvSpPr txBox="1"/>
          <p:nvPr/>
        </p:nvSpPr>
        <p:spPr>
          <a:xfrm>
            <a:off x="12084507" y="5559574"/>
            <a:ext cx="13067386" cy="14284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spcBef>
                <a:spcPts val="0"/>
              </a:spcBef>
              <a:defRPr sz="8700" b="1" spc="-174">
                <a:gradFill flip="none" rotWithShape="1">
                  <a:gsLst>
                    <a:gs pos="0">
                      <a:srgbClr val="CA26BA"/>
                    </a:gs>
                    <a:gs pos="100000">
                      <a:srgbClr val="1F2FAC"/>
                    </a:gs>
                  </a:gsLst>
                  <a:lin ang="10774971" scaled="0"/>
                </a:gradFill>
              </a:defRPr>
            </a:lvl1pPr>
          </a:lstStyle>
          <a:p>
            <a:r>
              <a:t>Praseed Pai KT</a:t>
            </a:r>
          </a:p>
        </p:txBody>
      </p:sp>
      <p:pic>
        <p:nvPicPr>
          <p:cNvPr id="160" name="Image" descr="Image"/>
          <p:cNvPicPr>
            <a:picLocks noChangeAspect="1"/>
          </p:cNvPicPr>
          <p:nvPr/>
        </p:nvPicPr>
        <p:blipFill>
          <a:blip r:embed="rId2"/>
          <a:srcRect t="31845"/>
          <a:stretch>
            <a:fillRect/>
          </a:stretch>
        </p:blipFill>
        <p:spPr>
          <a:xfrm>
            <a:off x="5556" y="7639"/>
            <a:ext cx="23291801" cy="3964286"/>
          </a:xfrm>
          <a:prstGeom prst="rect">
            <a:avLst/>
          </a:prstGeom>
          <a:ln w="12700">
            <a:miter lim="400000"/>
          </a:ln>
        </p:spPr>
      </p:pic>
      <p:pic>
        <p:nvPicPr>
          <p:cNvPr id="161" name="Image" descr="Image"/>
          <p:cNvPicPr>
            <a:picLocks noChangeAspect="1"/>
          </p:cNvPicPr>
          <p:nvPr/>
        </p:nvPicPr>
        <p:blipFill>
          <a:blip r:embed="rId3"/>
          <a:stretch>
            <a:fillRect/>
          </a:stretch>
        </p:blipFill>
        <p:spPr>
          <a:xfrm>
            <a:off x="3024683" y="3774182"/>
            <a:ext cx="7366001" cy="7366001"/>
          </a:xfrm>
          <a:prstGeom prst="rect">
            <a:avLst/>
          </a:prstGeom>
          <a:ln w="12700">
            <a:miter lim="400000"/>
          </a:ln>
        </p:spPr>
      </p:pic>
      <p:sp>
        <p:nvSpPr>
          <p:cNvPr id="162" name="Rectangle"/>
          <p:cNvSpPr/>
          <p:nvPr/>
        </p:nvSpPr>
        <p:spPr>
          <a:xfrm>
            <a:off x="11558885" y="5922565"/>
            <a:ext cx="105272" cy="3338712"/>
          </a:xfrm>
          <a:prstGeom prst="rect">
            <a:avLst/>
          </a:prstGeom>
          <a:solidFill>
            <a:srgbClr val="232FAC"/>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3" name="Why we (Indians) are natural Polyglots?">
            <a:extLst>
              <a:ext uri="{FF2B5EF4-FFF2-40B4-BE49-F238E27FC236}">
                <a16:creationId xmlns:a16="http://schemas.microsoft.com/office/drawing/2014/main" id="{1E5C8D77-CE5C-4160-ACD9-BF88C96E2034}"/>
              </a:ext>
            </a:extLst>
          </p:cNvPr>
          <p:cNvSpPr txBox="1"/>
          <p:nvPr/>
        </p:nvSpPr>
        <p:spPr>
          <a:xfrm>
            <a:off x="1885950" y="2087070"/>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US" dirty="0"/>
              <a:t>How to reduce Object into Value?</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4" name="Content Placeholder 2">
            <a:extLst>
              <a:ext uri="{FF2B5EF4-FFF2-40B4-BE49-F238E27FC236}">
                <a16:creationId xmlns:a16="http://schemas.microsoft.com/office/drawing/2014/main" id="{3570EB06-B83C-4A48-859A-2282D9E28D48}"/>
              </a:ext>
            </a:extLst>
          </p:cNvPr>
          <p:cNvSpPr txBox="1">
            <a:spLocks/>
          </p:cNvSpPr>
          <p:nvPr/>
        </p:nvSpPr>
        <p:spPr bwMode="auto">
          <a:xfrm>
            <a:off x="1251736" y="4169350"/>
            <a:ext cx="11778464" cy="683202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normAutofit/>
          </a:bodyPr>
          <a:lstStyle>
            <a:lvl1pPr marL="311079" indent="-311079"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903" kern="1200">
                <a:solidFill>
                  <a:srgbClr val="333333"/>
                </a:solidFill>
                <a:latin typeface="+mn-lt"/>
                <a:ea typeface="+mn-ea"/>
                <a:cs typeface="+mn-cs"/>
              </a:defRPr>
            </a:lvl1pPr>
            <a:lvl2pPr marL="674004" indent="-259232"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540" kern="1200">
                <a:solidFill>
                  <a:srgbClr val="333333"/>
                </a:solidFill>
                <a:latin typeface="+mn-lt"/>
                <a:ea typeface="+mn-ea"/>
                <a:cs typeface="+mn-cs"/>
              </a:defRPr>
            </a:lvl2pPr>
            <a:lvl3pPr marL="1036930"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177" kern="1200">
                <a:solidFill>
                  <a:srgbClr val="333333"/>
                </a:solidFill>
                <a:latin typeface="+mn-lt"/>
                <a:ea typeface="+mn-ea"/>
                <a:cs typeface="+mn-cs"/>
              </a:defRPr>
            </a:lvl3pPr>
            <a:lvl4pPr marL="1451701"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4pPr>
            <a:lvl5pPr marL="1866473"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pPr marL="457200" indent="-457200">
              <a:buFont typeface="Arial" panose="020B0604020202020204" pitchFamily="34" charset="0"/>
              <a:buChar char="•"/>
            </a:pPr>
            <a:r>
              <a:rPr lang="en-US" sz="3600" dirty="0"/>
              <a:t>Variables can be mapped into key/value</a:t>
            </a:r>
          </a:p>
          <a:p>
            <a:pPr marL="457200" indent="-457200">
              <a:buFont typeface="Arial" panose="020B0604020202020204" pitchFamily="34" charset="0"/>
              <a:buChar char="•"/>
            </a:pPr>
            <a:r>
              <a:rPr lang="en-US" sz="3600" dirty="0"/>
              <a:t>Static variables can be mapped into key/value in prototype</a:t>
            </a:r>
          </a:p>
          <a:p>
            <a:pPr marL="457200" indent="-457200">
              <a:buFont typeface="Arial" panose="020B0604020202020204" pitchFamily="34" charset="0"/>
              <a:buChar char="•"/>
            </a:pPr>
            <a:r>
              <a:rPr lang="en-US" sz="3600" dirty="0"/>
              <a:t>Reference to Static Map is placed inside each Object</a:t>
            </a:r>
          </a:p>
          <a:p>
            <a:pPr marL="457200" indent="-457200">
              <a:buFont typeface="Arial" panose="020B0604020202020204" pitchFamily="34" charset="0"/>
              <a:buChar char="•"/>
            </a:pPr>
            <a:r>
              <a:rPr lang="en-US" sz="3600" dirty="0"/>
              <a:t>How to reduce Method to Key/Value?</a:t>
            </a:r>
          </a:p>
          <a:p>
            <a:pPr marL="1183051" lvl="2" indent="-457200">
              <a:buFont typeface="Arial" panose="020B0604020202020204" pitchFamily="34" charset="0"/>
              <a:buChar char="•"/>
            </a:pPr>
            <a:r>
              <a:rPr lang="en-US" sz="3600" dirty="0"/>
              <a:t>We need a paradigm which treats Method/Function as value</a:t>
            </a:r>
          </a:p>
          <a:p>
            <a:pPr marL="1183051" lvl="2" indent="-457200">
              <a:buFont typeface="Arial" panose="020B0604020202020204" pitchFamily="34" charset="0"/>
              <a:buChar char="•"/>
            </a:pPr>
            <a:r>
              <a:rPr lang="en-US" sz="3600" dirty="0"/>
              <a:t>Functional Programming fits the Bill</a:t>
            </a:r>
          </a:p>
          <a:p>
            <a:pPr marL="1183051" lvl="2" indent="-457200">
              <a:buFont typeface="Arial" panose="020B0604020202020204" pitchFamily="34" charset="0"/>
              <a:buChar char="•"/>
            </a:pPr>
            <a:r>
              <a:rPr lang="en-US" sz="3600" dirty="0"/>
              <a:t>Support for functional programming was added to support prototype OOP</a:t>
            </a:r>
          </a:p>
          <a:p>
            <a:pPr marL="674004" marR="0" lvl="1" indent="-259232"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2540" b="0" i="0" u="none" strike="noStrike" kern="1200" cap="none" spc="0" normalizeH="0" baseline="0" noProof="0" dirty="0">
              <a:ln>
                <a:noFill/>
              </a:ln>
              <a:solidFill>
                <a:srgbClr val="333333"/>
              </a:solidFill>
              <a:effectLst/>
              <a:uLnTx/>
              <a:uFillTx/>
              <a:latin typeface="Arial"/>
              <a:ea typeface="+mn-ea"/>
              <a:sym typeface="Helvetica Neue"/>
            </a:endParaRPr>
          </a:p>
        </p:txBody>
      </p:sp>
      <p:sp>
        <p:nvSpPr>
          <p:cNvPr id="6" name="Content Placeholder 2">
            <a:extLst>
              <a:ext uri="{FF2B5EF4-FFF2-40B4-BE49-F238E27FC236}">
                <a16:creationId xmlns:a16="http://schemas.microsoft.com/office/drawing/2014/main" id="{2A71E0BC-2953-4F1C-B5B7-73B136F8E7B2}"/>
              </a:ext>
            </a:extLst>
          </p:cNvPr>
          <p:cNvSpPr txBox="1">
            <a:spLocks/>
          </p:cNvSpPr>
          <p:nvPr/>
        </p:nvSpPr>
        <p:spPr bwMode="auto">
          <a:xfrm>
            <a:off x="14281936" y="3813462"/>
            <a:ext cx="7715249" cy="60890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normAutofit fontScale="70000" lnSpcReduction="20000"/>
          </a:bodyPr>
          <a:lstStyle>
            <a:lvl1pPr marL="311079" indent="-311079"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903" kern="1200">
                <a:solidFill>
                  <a:srgbClr val="333333"/>
                </a:solidFill>
                <a:latin typeface="+mn-lt"/>
                <a:ea typeface="+mn-ea"/>
                <a:cs typeface="+mn-cs"/>
              </a:defRPr>
            </a:lvl1pPr>
            <a:lvl2pPr marL="674004" indent="-259232"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540" kern="1200">
                <a:solidFill>
                  <a:srgbClr val="333333"/>
                </a:solidFill>
                <a:latin typeface="+mn-lt"/>
                <a:ea typeface="+mn-ea"/>
                <a:cs typeface="+mn-cs"/>
              </a:defRPr>
            </a:lvl2pPr>
            <a:lvl3pPr marL="1036930"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177" kern="1200">
                <a:solidFill>
                  <a:srgbClr val="333333"/>
                </a:solidFill>
                <a:latin typeface="+mn-lt"/>
                <a:ea typeface="+mn-ea"/>
                <a:cs typeface="+mn-cs"/>
              </a:defRPr>
            </a:lvl3pPr>
            <a:lvl4pPr marL="1451701"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4pPr>
            <a:lvl5pPr marL="1866473"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r>
              <a:rPr lang="en-US" sz="4000" dirty="0"/>
              <a:t>//////////////////////////////////</a:t>
            </a:r>
          </a:p>
          <a:p>
            <a:r>
              <a:rPr lang="en-US" sz="4000" dirty="0"/>
              <a:t>//</a:t>
            </a:r>
          </a:p>
          <a:p>
            <a:r>
              <a:rPr lang="en-US" sz="4000" dirty="0"/>
              <a:t>// Clone Temp1 object to create temp2</a:t>
            </a:r>
          </a:p>
          <a:p>
            <a:r>
              <a:rPr lang="en-US" sz="4000" dirty="0"/>
              <a:t>//</a:t>
            </a:r>
          </a:p>
          <a:p>
            <a:r>
              <a:rPr lang="en-US" sz="4000" dirty="0"/>
              <a:t>var temp1 = new Person("T",0,1000);</a:t>
            </a:r>
          </a:p>
          <a:p>
            <a:r>
              <a:rPr lang="en-US" sz="4000" dirty="0"/>
              <a:t>var </a:t>
            </a:r>
            <a:r>
              <a:rPr lang="en-US" sz="4000" dirty="0" err="1"/>
              <a:t>newobj</a:t>
            </a:r>
            <a:r>
              <a:rPr lang="en-US" sz="4000" dirty="0"/>
              <a:t> = {};</a:t>
            </a:r>
          </a:p>
          <a:p>
            <a:r>
              <a:rPr lang="en-US" sz="4000" dirty="0"/>
              <a:t>for( var n in temp1 )</a:t>
            </a:r>
          </a:p>
          <a:p>
            <a:r>
              <a:rPr lang="en-US" sz="4000" dirty="0"/>
              <a:t>{</a:t>
            </a:r>
          </a:p>
          <a:p>
            <a:r>
              <a:rPr lang="en-US" sz="4000" dirty="0"/>
              <a:t>   </a:t>
            </a:r>
            <a:r>
              <a:rPr lang="en-US" sz="4000" dirty="0" err="1"/>
              <a:t>newobj</a:t>
            </a:r>
            <a:r>
              <a:rPr lang="en-US" sz="4000" dirty="0"/>
              <a:t> [n] = temp1[n];</a:t>
            </a:r>
          </a:p>
          <a:p>
            <a:r>
              <a:rPr lang="en-US" sz="4000" dirty="0"/>
              <a:t>}</a:t>
            </a:r>
          </a:p>
          <a:p>
            <a:endParaRPr lang="en-US" sz="4000" dirty="0"/>
          </a:p>
          <a:p>
            <a:r>
              <a:rPr lang="en-US" sz="4000" dirty="0"/>
              <a:t>temp1.SayHello = function() {</a:t>
            </a:r>
          </a:p>
          <a:p>
            <a:r>
              <a:rPr lang="en-US" sz="4000" dirty="0"/>
              <a:t>  console.log("I did a dirty trick");</a:t>
            </a:r>
          </a:p>
          <a:p>
            <a:endParaRPr lang="en-US" sz="4000" dirty="0"/>
          </a:p>
          <a:p>
            <a:r>
              <a:rPr lang="en-US" sz="4000" dirty="0"/>
              <a:t>}</a:t>
            </a:r>
          </a:p>
          <a:p>
            <a:endParaRPr lang="en-US" sz="4000" dirty="0"/>
          </a:p>
          <a:p>
            <a:r>
              <a:rPr lang="en-US" sz="4000" dirty="0" err="1"/>
              <a:t>newobj</a:t>
            </a:r>
            <a:r>
              <a:rPr lang="en-US" sz="4000" dirty="0"/>
              <a:t> ["</a:t>
            </a:r>
            <a:r>
              <a:rPr lang="en-US" sz="4000" dirty="0" err="1"/>
              <a:t>SayHello</a:t>
            </a:r>
            <a:r>
              <a:rPr lang="en-US" sz="4000" dirty="0"/>
              <a:t>"]();</a:t>
            </a:r>
          </a:p>
          <a:p>
            <a:r>
              <a:rPr lang="en-US" sz="4000" dirty="0"/>
              <a:t>temp1  ["</a:t>
            </a:r>
            <a:r>
              <a:rPr lang="en-US" sz="4000" dirty="0" err="1"/>
              <a:t>SayHello</a:t>
            </a:r>
            <a:r>
              <a:rPr lang="en-US" sz="4000" dirty="0"/>
              <a:t>"]();</a:t>
            </a:r>
            <a:endParaRPr kumimoji="0" lang="en-IN" sz="2540" b="0" i="0" u="none" strike="noStrike" kern="1200" cap="none" spc="0" normalizeH="0" baseline="0" noProof="0" dirty="0">
              <a:ln>
                <a:noFill/>
              </a:ln>
              <a:solidFill>
                <a:srgbClr val="333333"/>
              </a:solidFill>
              <a:effectLst/>
              <a:uLnTx/>
              <a:uFillTx/>
              <a:latin typeface="Arial"/>
              <a:ea typeface="+mn-ea"/>
              <a:sym typeface="Helvetica Neue"/>
            </a:endParaRPr>
          </a:p>
        </p:txBody>
      </p:sp>
    </p:spTree>
    <p:extLst>
      <p:ext uri="{BB962C8B-B14F-4D97-AF65-F5344CB8AC3E}">
        <p14:creationId xmlns:p14="http://schemas.microsoft.com/office/powerpoint/2010/main" val="274773750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3" name="Why we (Indians) are natural Polyglots?">
            <a:extLst>
              <a:ext uri="{FF2B5EF4-FFF2-40B4-BE49-F238E27FC236}">
                <a16:creationId xmlns:a16="http://schemas.microsoft.com/office/drawing/2014/main" id="{1E5C8D77-CE5C-4160-ACD9-BF88C96E2034}"/>
              </a:ext>
            </a:extLst>
          </p:cNvPr>
          <p:cNvSpPr txBox="1"/>
          <p:nvPr/>
        </p:nvSpPr>
        <p:spPr>
          <a:xfrm>
            <a:off x="4037630" y="1551539"/>
            <a:ext cx="16308739" cy="22447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IN"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An “argument” with a world renowned personality</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4" name="Content Placeholder 2">
            <a:extLst>
              <a:ext uri="{FF2B5EF4-FFF2-40B4-BE49-F238E27FC236}">
                <a16:creationId xmlns:a16="http://schemas.microsoft.com/office/drawing/2014/main" id="{3570EB06-B83C-4A48-859A-2282D9E28D48}"/>
              </a:ext>
            </a:extLst>
          </p:cNvPr>
          <p:cNvSpPr txBox="1">
            <a:spLocks/>
          </p:cNvSpPr>
          <p:nvPr/>
        </p:nvSpPr>
        <p:spPr bwMode="auto">
          <a:xfrm>
            <a:off x="1251736" y="4169350"/>
            <a:ext cx="22294064" cy="683202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224" rIns="0" bIns="0" numCol="1" anchor="t" anchorCtr="0" compatLnSpc="1">
            <a:prstTxWarp prst="textNoShape">
              <a:avLst/>
            </a:prstTxWarp>
            <a:normAutofit/>
          </a:bodyPr>
          <a:lstStyle>
            <a:lvl1pPr marL="311079" indent="-311079"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903" kern="1200">
                <a:solidFill>
                  <a:srgbClr val="333333"/>
                </a:solidFill>
                <a:latin typeface="+mn-lt"/>
                <a:ea typeface="+mn-ea"/>
                <a:cs typeface="+mn-cs"/>
              </a:defRPr>
            </a:lvl1pPr>
            <a:lvl2pPr marL="674004" indent="-259232"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540" kern="1200">
                <a:solidFill>
                  <a:srgbClr val="333333"/>
                </a:solidFill>
                <a:latin typeface="+mn-lt"/>
                <a:ea typeface="+mn-ea"/>
                <a:cs typeface="+mn-cs"/>
              </a:defRPr>
            </a:lvl2pPr>
            <a:lvl3pPr marL="1036930"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2177" kern="1200">
                <a:solidFill>
                  <a:srgbClr val="333333"/>
                </a:solidFill>
                <a:latin typeface="+mn-lt"/>
                <a:ea typeface="+mn-ea"/>
                <a:cs typeface="+mn-cs"/>
              </a:defRPr>
            </a:lvl3pPr>
            <a:lvl4pPr marL="1451701"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4pPr>
            <a:lvl5pPr marL="1866473" indent="-207386" algn="l" defTabSz="652402" rtl="0" fontAlgn="base" hangingPunct="0">
              <a:lnSpc>
                <a:spcPct val="93000"/>
              </a:lnSpc>
              <a:spcBef>
                <a:spcPct val="0"/>
              </a:spcBef>
              <a:spcAft>
                <a:spcPct val="0"/>
              </a:spcAft>
              <a:buClr>
                <a:srgbClr val="000000"/>
              </a:buClr>
              <a:buSzPct val="100000"/>
              <a:buFont typeface="Times New Roman" panose="02020603050405020304" pitchFamily="18" charset="0"/>
              <a:defRPr sz="1814" kern="1200">
                <a:solidFill>
                  <a:srgbClr val="333333"/>
                </a:solidFill>
                <a:latin typeface="+mn-lt"/>
                <a:ea typeface="+mn-ea"/>
                <a:cs typeface="+mn-cs"/>
              </a:defRPr>
            </a:lvl5pPr>
            <a:lvl6pPr marL="2281245"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6pPr>
            <a:lvl7pPr marL="2696017"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7pPr>
            <a:lvl8pPr marL="3110789"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8pPr>
            <a:lvl9pPr marL="3525561" indent="-207386" algn="l" defTabSz="829544" rtl="0" eaLnBrk="1" latinLnBrk="0" hangingPunct="1">
              <a:lnSpc>
                <a:spcPct val="90000"/>
              </a:lnSpc>
              <a:spcBef>
                <a:spcPts val="454"/>
              </a:spcBef>
              <a:buFont typeface="Arial" panose="020B0604020202020204" pitchFamily="34" charset="0"/>
              <a:buChar char="•"/>
              <a:defRPr sz="1633" kern="1200">
                <a:solidFill>
                  <a:schemeClr val="tx1"/>
                </a:solidFill>
                <a:latin typeface="+mn-lt"/>
                <a:ea typeface="+mn-ea"/>
                <a:cs typeface="+mn-cs"/>
              </a:defRPr>
            </a:lvl9pPr>
          </a:lstStyle>
          <a:p>
            <a:pPr marL="571500" marR="0" lvl="0" indent="-571500" algn="l" defTabSz="652402" rtl="0" eaLnBrk="1" fontAlgn="base" latinLnBrk="0" hangingPunct="0">
              <a:lnSpc>
                <a:spcPct val="93000"/>
              </a:lnSpc>
              <a:spcBef>
                <a:spcPct val="0"/>
              </a:spcBef>
              <a:spcAft>
                <a:spcPct val="0"/>
              </a:spcAft>
              <a:buClr>
                <a:srgbClr val="000000"/>
              </a:buClr>
              <a:buSzPct val="100000"/>
              <a:buFont typeface="Arial" panose="020B0604020202020204" pitchFamily="34" charset="0"/>
              <a:buChar char="•"/>
              <a:tabLst/>
              <a:defRPr/>
            </a:pPr>
            <a:r>
              <a:rPr lang="en-IN" sz="4000" dirty="0">
                <a:latin typeface="Arial"/>
              </a:rPr>
              <a:t>Only few people have got ability to assemble circuits which requires precision. Only those guys need to learn from </a:t>
            </a:r>
            <a:r>
              <a:rPr lang="en-IN" sz="4000" dirty="0" err="1">
                <a:latin typeface="Arial"/>
              </a:rPr>
              <a:t>Fablab</a:t>
            </a:r>
            <a:r>
              <a:rPr lang="en-IN" sz="4000" dirty="0">
                <a:latin typeface="Arial"/>
              </a:rPr>
              <a:t>.</a:t>
            </a:r>
          </a:p>
          <a:p>
            <a:pPr marL="571500" indent="-571500">
              <a:buFont typeface="Arial" panose="020B0604020202020204" pitchFamily="34" charset="0"/>
              <a:buChar char="•"/>
            </a:pPr>
            <a:r>
              <a:rPr lang="en-IN" sz="4000" dirty="0">
                <a:latin typeface="Arial"/>
              </a:rPr>
              <a:t>What If someone wants to learn stuff for understanding it or to take executive decision on a stuff?</a:t>
            </a:r>
          </a:p>
          <a:p>
            <a:pPr marL="0" marR="0" lvl="0" indent="0" algn="l" defTabSz="652402" rtl="0" eaLnBrk="1" fontAlgn="base" latinLnBrk="0" hangingPunct="0">
              <a:lnSpc>
                <a:spcPct val="93000"/>
              </a:lnSpc>
              <a:spcBef>
                <a:spcPct val="0"/>
              </a:spcBef>
              <a:spcAft>
                <a:spcPct val="0"/>
              </a:spcAft>
              <a:buClr>
                <a:srgbClr val="000000"/>
              </a:buClr>
              <a:buSzPct val="100000"/>
              <a:tabLst/>
              <a:defRPr/>
            </a:pPr>
            <a:r>
              <a:rPr lang="en-IN" sz="4000" dirty="0">
                <a:latin typeface="Arial"/>
              </a:rPr>
              <a:t>……</a:t>
            </a:r>
          </a:p>
          <a:p>
            <a:pPr marL="0" marR="0" lvl="0" indent="0" algn="l" defTabSz="652402" rtl="0" eaLnBrk="1" fontAlgn="base" latinLnBrk="0" hangingPunct="0">
              <a:lnSpc>
                <a:spcPct val="93000"/>
              </a:lnSpc>
              <a:spcBef>
                <a:spcPct val="0"/>
              </a:spcBef>
              <a:spcAft>
                <a:spcPct val="0"/>
              </a:spcAft>
              <a:buClr>
                <a:srgbClr val="000000"/>
              </a:buClr>
              <a:buSzPct val="100000"/>
              <a:tabLst/>
              <a:defRPr/>
            </a:pPr>
            <a:r>
              <a:rPr lang="en-IN" sz="4000" dirty="0">
                <a:latin typeface="Arial"/>
              </a:rPr>
              <a:t>…….</a:t>
            </a:r>
          </a:p>
          <a:p>
            <a:pPr marL="0" marR="0" lvl="0" indent="0" algn="l" defTabSz="652402" rtl="0" eaLnBrk="1" fontAlgn="base" latinLnBrk="0" hangingPunct="0">
              <a:lnSpc>
                <a:spcPct val="93000"/>
              </a:lnSpc>
              <a:spcBef>
                <a:spcPct val="0"/>
              </a:spcBef>
              <a:spcAft>
                <a:spcPct val="0"/>
              </a:spcAft>
              <a:buClr>
                <a:srgbClr val="000000"/>
              </a:buClr>
              <a:buSzPct val="100000"/>
              <a:tabLst/>
              <a:defRPr/>
            </a:pPr>
            <a:r>
              <a:rPr lang="en-IN" sz="4000" dirty="0">
                <a:latin typeface="Arial"/>
              </a:rPr>
              <a:t>…….</a:t>
            </a:r>
          </a:p>
          <a:p>
            <a:pPr marL="0" indent="0"/>
            <a:r>
              <a:rPr lang="en-IN" sz="4000" dirty="0">
                <a:latin typeface="Arial"/>
              </a:rPr>
              <a:t>“   Why should you learn something which is not going to be used”?</a:t>
            </a:r>
          </a:p>
          <a:p>
            <a:pPr marL="571500" marR="0" lvl="0" indent="-571500" algn="l" defTabSz="652402" rtl="0" eaLnBrk="1" fontAlgn="base" latinLnBrk="0" hangingPunct="0">
              <a:lnSpc>
                <a:spcPct val="93000"/>
              </a:lnSpc>
              <a:spcBef>
                <a:spcPct val="0"/>
              </a:spcBef>
              <a:spcAft>
                <a:spcPct val="0"/>
              </a:spcAft>
              <a:buClr>
                <a:srgbClr val="000000"/>
              </a:buClr>
              <a:buSzPct val="100000"/>
              <a:buFont typeface="Arial" panose="020B0604020202020204" pitchFamily="34" charset="0"/>
              <a:buChar char="•"/>
              <a:tabLst/>
              <a:defRPr/>
            </a:pPr>
            <a:r>
              <a:rPr lang="en-IN" sz="4000" dirty="0">
                <a:latin typeface="Arial"/>
              </a:rPr>
              <a:t>“I would like to learn a stuff to reason about it!</a:t>
            </a:r>
          </a:p>
          <a:p>
            <a:pPr marL="571500" marR="0" lvl="0" indent="-571500" algn="l" defTabSz="652402" rtl="0" eaLnBrk="1" fontAlgn="base" latinLnBrk="0" hangingPunct="0">
              <a:lnSpc>
                <a:spcPct val="93000"/>
              </a:lnSpc>
              <a:spcBef>
                <a:spcPct val="0"/>
              </a:spcBef>
              <a:spcAft>
                <a:spcPct val="0"/>
              </a:spcAft>
              <a:buClr>
                <a:srgbClr val="000000"/>
              </a:buClr>
              <a:buSzPct val="100000"/>
              <a:buFont typeface="Arial" panose="020B0604020202020204" pitchFamily="34" charset="0"/>
              <a:buChar char="•"/>
              <a:tabLst/>
              <a:defRPr/>
            </a:pPr>
            <a:endParaRPr kumimoji="0" lang="en-IN" sz="4000" b="0" i="0" u="none" strike="noStrike" kern="1200" cap="none" spc="0" normalizeH="0" baseline="0" noProof="0" dirty="0">
              <a:ln>
                <a:noFill/>
              </a:ln>
              <a:solidFill>
                <a:srgbClr val="333333"/>
              </a:solidFill>
              <a:effectLst/>
              <a:uLnTx/>
              <a:uFillTx/>
              <a:latin typeface="Arial"/>
              <a:sym typeface="Helvetica Neue"/>
            </a:endParaRPr>
          </a:p>
          <a:p>
            <a:pPr marL="674004" marR="0" lvl="1" indent="-259232" algn="l" defTabSz="652402"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a:pPr>
            <a:endParaRPr kumimoji="0" lang="en-IN" sz="2540" b="0" i="0" u="none" strike="noStrike" kern="1200" cap="none" spc="0" normalizeH="0" baseline="0" noProof="0" dirty="0">
              <a:ln>
                <a:noFill/>
              </a:ln>
              <a:solidFill>
                <a:srgbClr val="333333"/>
              </a:solidFill>
              <a:effectLst/>
              <a:uLnTx/>
              <a:uFillTx/>
              <a:latin typeface="Arial"/>
              <a:ea typeface="+mn-ea"/>
              <a:sym typeface="Helvetica Neue"/>
            </a:endParaRPr>
          </a:p>
        </p:txBody>
      </p:sp>
      <p:sp>
        <p:nvSpPr>
          <p:cNvPr id="5" name="Why we (Indians) are natural Polyglots?">
            <a:extLst>
              <a:ext uri="{FF2B5EF4-FFF2-40B4-BE49-F238E27FC236}">
                <a16:creationId xmlns:a16="http://schemas.microsoft.com/office/drawing/2014/main" id="{EC909425-5BDD-4B86-B3DD-D10BDA372ECE}"/>
              </a:ext>
            </a:extLst>
          </p:cNvPr>
          <p:cNvSpPr txBox="1"/>
          <p:nvPr/>
        </p:nvSpPr>
        <p:spPr>
          <a:xfrm>
            <a:off x="-1133475" y="11185032"/>
            <a:ext cx="16308739"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IN"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Learn for Reasoning</a:t>
            </a:r>
            <a:r>
              <a:rPr lang="en-IN" dirty="0">
                <a:latin typeface="Helvetica Neue"/>
              </a:rPr>
              <a:t>!</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Tree>
    <p:extLst>
      <p:ext uri="{BB962C8B-B14F-4D97-AF65-F5344CB8AC3E}">
        <p14:creationId xmlns:p14="http://schemas.microsoft.com/office/powerpoint/2010/main" val="102231388"/>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F45985E3-3521-4FB6-A616-06C7B1367921}"/>
              </a:ext>
            </a:extLst>
          </p:cNvPr>
          <p:cNvSpPr txBox="1"/>
          <p:nvPr/>
        </p:nvSpPr>
        <p:spPr>
          <a:xfrm>
            <a:off x="1885950" y="1551539"/>
            <a:ext cx="20031075" cy="22447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US" dirty="0"/>
              <a:t>Some Conceptual Tools for Polyglot Programming</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Tree>
    <p:extLst>
      <p:ext uri="{BB962C8B-B14F-4D97-AF65-F5344CB8AC3E}">
        <p14:creationId xmlns:p14="http://schemas.microsoft.com/office/powerpoint/2010/main" val="48496860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2" name="Rectangle 1">
            <a:extLst>
              <a:ext uri="{FF2B5EF4-FFF2-40B4-BE49-F238E27FC236}">
                <a16:creationId xmlns:a16="http://schemas.microsoft.com/office/drawing/2014/main" id="{7AC81317-7318-4A87-ABE6-9A96BB9CA6E5}"/>
              </a:ext>
            </a:extLst>
          </p:cNvPr>
          <p:cNvSpPr/>
          <p:nvPr/>
        </p:nvSpPr>
        <p:spPr>
          <a:xfrm>
            <a:off x="1885950" y="4240360"/>
            <a:ext cx="19859625" cy="5235279"/>
          </a:xfrm>
          <a:prstGeom prst="rect">
            <a:avLst/>
          </a:prstGeom>
        </p:spPr>
        <p:txBody>
          <a:bodyPr wrap="square">
            <a:spAutoFit/>
          </a:bodyPr>
          <a:lstStyle/>
          <a:p>
            <a:pPr marL="685800" indent="-685800">
              <a:buFont typeface="Arial" panose="020B0604020202020204" pitchFamily="34" charset="0"/>
              <a:buChar char="•"/>
            </a:pPr>
            <a:r>
              <a:rPr lang="en-IN" dirty="0"/>
              <a:t>What is the primary difference between Stored Procedure and a Stored Function in the case of RDBMS Software?</a:t>
            </a:r>
          </a:p>
          <a:p>
            <a:pPr marL="685800" indent="-685800">
              <a:buFont typeface="Arial" panose="020B0604020202020204" pitchFamily="34" charset="0"/>
              <a:buChar char="•"/>
            </a:pPr>
            <a:r>
              <a:rPr lang="en-IN" dirty="0"/>
              <a:t>Have u Come across a Declarative Language in an Imperative Language and Vice Versa ?</a:t>
            </a:r>
          </a:p>
          <a:p>
            <a:pPr marL="685800" indent="-685800">
              <a:buFont typeface="Arial" panose="020B0604020202020204" pitchFamily="34" charset="0"/>
              <a:buChar char="•"/>
            </a:pPr>
            <a:r>
              <a:rPr lang="en-IN" dirty="0"/>
              <a:t>Please name a Reference Type which obeys value semantics in Java and C#?</a:t>
            </a:r>
          </a:p>
        </p:txBody>
      </p:sp>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1885950" y="2087070"/>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IN" dirty="0"/>
              <a:t>Let us Discuss these Three Things</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Tree>
    <p:extLst>
      <p:ext uri="{BB962C8B-B14F-4D97-AF65-F5344CB8AC3E}">
        <p14:creationId xmlns:p14="http://schemas.microsoft.com/office/powerpoint/2010/main" val="2964961222"/>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1885950" y="1551539"/>
            <a:ext cx="20031075" cy="22447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IN"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A Camel is a horse designed by a committee – Perils!</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pic>
        <p:nvPicPr>
          <p:cNvPr id="5" name="Content Placeholder 3">
            <a:extLst>
              <a:ext uri="{FF2B5EF4-FFF2-40B4-BE49-F238E27FC236}">
                <a16:creationId xmlns:a16="http://schemas.microsoft.com/office/drawing/2014/main" id="{72105796-EFCD-4E74-8757-F2DAE9C8D572}"/>
              </a:ext>
            </a:extLst>
          </p:cNvPr>
          <p:cNvPicPr>
            <a:picLocks noChangeAspect="1"/>
          </p:cNvPicPr>
          <p:nvPr/>
        </p:nvPicPr>
        <p:blipFill>
          <a:blip r:embed="rId3"/>
          <a:stretch>
            <a:fillRect/>
          </a:stretch>
        </p:blipFill>
        <p:spPr>
          <a:xfrm>
            <a:off x="2790096" y="4743450"/>
            <a:ext cx="18803807" cy="6543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pic>
    </p:spTree>
    <p:extLst>
      <p:ext uri="{BB962C8B-B14F-4D97-AF65-F5344CB8AC3E}">
        <p14:creationId xmlns:p14="http://schemas.microsoft.com/office/powerpoint/2010/main" val="355759634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1885950" y="2087070"/>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GB" altLang="en-US" dirty="0"/>
              <a:t>Algorithmic Complexity</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pic>
        <p:nvPicPr>
          <p:cNvPr id="7" name="Picture 6">
            <a:extLst>
              <a:ext uri="{FF2B5EF4-FFF2-40B4-BE49-F238E27FC236}">
                <a16:creationId xmlns:a16="http://schemas.microsoft.com/office/drawing/2014/main" id="{16E3F3DB-70FE-4E15-881E-5D08EDD012CC}"/>
              </a:ext>
            </a:extLst>
          </p:cNvPr>
          <p:cNvPicPr>
            <a:picLocks noChangeAspect="1"/>
          </p:cNvPicPr>
          <p:nvPr/>
        </p:nvPicPr>
        <p:blipFill>
          <a:blip r:embed="rId3"/>
          <a:stretch>
            <a:fillRect/>
          </a:stretch>
        </p:blipFill>
        <p:spPr>
          <a:xfrm>
            <a:off x="5823736" y="3682959"/>
            <a:ext cx="14121614" cy="6746916"/>
          </a:xfrm>
          <a:prstGeom prst="rect">
            <a:avLst/>
          </a:prstGeom>
        </p:spPr>
      </p:pic>
    </p:spTree>
    <p:extLst>
      <p:ext uri="{BB962C8B-B14F-4D97-AF65-F5344CB8AC3E}">
        <p14:creationId xmlns:p14="http://schemas.microsoft.com/office/powerpoint/2010/main" val="1660479943"/>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1885950" y="1551539"/>
            <a:ext cx="20031075" cy="22447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IN" dirty="0"/>
              <a:t>Three Programs to demonstrate Intractability</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5" name="Content Placeholder 2">
            <a:extLst>
              <a:ext uri="{FF2B5EF4-FFF2-40B4-BE49-F238E27FC236}">
                <a16:creationId xmlns:a16="http://schemas.microsoft.com/office/drawing/2014/main" id="{F3BB2ECB-0F9E-4496-926D-013768883200}"/>
              </a:ext>
            </a:extLst>
          </p:cNvPr>
          <p:cNvSpPr txBox="1">
            <a:spLocks/>
          </p:cNvSpPr>
          <p:nvPr/>
        </p:nvSpPr>
        <p:spPr>
          <a:xfrm>
            <a:off x="908836" y="4698493"/>
            <a:ext cx="10179840" cy="43190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457200" indent="-457200" hangingPunct="1">
              <a:buFont typeface="Arial" panose="020B0604020202020204" pitchFamily="34" charset="0"/>
              <a:buChar char="•"/>
            </a:pPr>
            <a:r>
              <a:rPr lang="en-IN"/>
              <a:t>Permuation</a:t>
            </a:r>
          </a:p>
          <a:p>
            <a:pPr marL="457200" indent="-457200" hangingPunct="1">
              <a:buFont typeface="Arial" panose="020B0604020202020204" pitchFamily="34" charset="0"/>
              <a:buChar char="•"/>
            </a:pPr>
            <a:r>
              <a:rPr lang="en-IN"/>
              <a:t>SubSet</a:t>
            </a:r>
          </a:p>
          <a:p>
            <a:pPr marL="457200" indent="-457200" hangingPunct="1">
              <a:buFont typeface="Arial" panose="020B0604020202020204" pitchFamily="34" charset="0"/>
              <a:buChar char="•"/>
            </a:pPr>
            <a:r>
              <a:rPr lang="en-IN"/>
              <a:t>Data set generation</a:t>
            </a:r>
            <a:endParaRPr lang="en-IN" dirty="0"/>
          </a:p>
        </p:txBody>
      </p:sp>
    </p:spTree>
    <p:extLst>
      <p:ext uri="{BB962C8B-B14F-4D97-AF65-F5344CB8AC3E}">
        <p14:creationId xmlns:p14="http://schemas.microsoft.com/office/powerpoint/2010/main" val="3895350608"/>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1885950" y="2087070"/>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IN" dirty="0"/>
              <a:t>Algorithmic Landscape</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5" name="Content Placeholder 2">
            <a:extLst>
              <a:ext uri="{FF2B5EF4-FFF2-40B4-BE49-F238E27FC236}">
                <a16:creationId xmlns:a16="http://schemas.microsoft.com/office/drawing/2014/main" id="{F3BB2ECB-0F9E-4496-926D-013768883200}"/>
              </a:ext>
            </a:extLst>
          </p:cNvPr>
          <p:cNvSpPr txBox="1">
            <a:spLocks/>
          </p:cNvSpPr>
          <p:nvPr/>
        </p:nvSpPr>
        <p:spPr>
          <a:xfrm>
            <a:off x="908836" y="4698493"/>
            <a:ext cx="10179840" cy="43190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457200" marR="0" lvl="0" indent="-457200" algn="l" defTabSz="2438338" rtl="0" eaLnBrk="1" fontAlgn="auto" latinLnBrk="0" hangingPunct="1">
              <a:lnSpc>
                <a:spcPct val="90000"/>
              </a:lnSpc>
              <a:spcBef>
                <a:spcPts val="4500"/>
              </a:spcBef>
              <a:spcAft>
                <a:spcPts val="0"/>
              </a:spcAft>
              <a:buClrTx/>
              <a:buSzPct val="123000"/>
              <a:buFont typeface="Arial" panose="020B0604020202020204" pitchFamily="34" charset="0"/>
              <a:buChar char="•"/>
              <a:tabLst/>
              <a:defRPr/>
            </a:pPr>
            <a:endParaRPr kumimoji="0" lang="en-IN" sz="4800" b="0" i="0" u="none" strike="noStrike" kern="0" cap="none" spc="0" normalizeH="0" baseline="0" noProof="0" dirty="0">
              <a:ln>
                <a:noFill/>
              </a:ln>
              <a:solidFill>
                <a:srgbClr val="000000"/>
              </a:solidFill>
              <a:effectLst/>
              <a:uLnTx/>
              <a:uFillTx/>
              <a:latin typeface="Helvetica Neue"/>
              <a:sym typeface="Helvetica Neue"/>
            </a:endParaRPr>
          </a:p>
        </p:txBody>
      </p:sp>
      <p:sp>
        <p:nvSpPr>
          <p:cNvPr id="2" name="Rectangle 1">
            <a:extLst>
              <a:ext uri="{FF2B5EF4-FFF2-40B4-BE49-F238E27FC236}">
                <a16:creationId xmlns:a16="http://schemas.microsoft.com/office/drawing/2014/main" id="{FE4266DD-B8F9-4115-B1F9-E3D896460108}"/>
              </a:ext>
            </a:extLst>
          </p:cNvPr>
          <p:cNvSpPr/>
          <p:nvPr/>
        </p:nvSpPr>
        <p:spPr>
          <a:xfrm>
            <a:off x="2771775" y="3737450"/>
            <a:ext cx="20703389" cy="6740307"/>
          </a:xfrm>
          <a:prstGeom prst="rect">
            <a:avLst/>
          </a:prstGeom>
        </p:spPr>
        <p:txBody>
          <a:bodyPr wrap="square">
            <a:spAutoFit/>
          </a:bodyPr>
          <a:lstStyle/>
          <a:p>
            <a:r>
              <a:rPr lang="en-US" dirty="0">
                <a:solidFill>
                  <a:schemeClr val="tx1"/>
                </a:solidFill>
                <a:latin typeface="Calibri Light" panose="020F0302020204030204"/>
              </a:rPr>
              <a:t>After you have tried</a:t>
            </a:r>
            <a:br>
              <a:rPr lang="en-US" dirty="0">
                <a:solidFill>
                  <a:schemeClr val="tx1"/>
                </a:solidFill>
                <a:latin typeface="Calibri Light" panose="020F0302020204030204"/>
              </a:rPr>
            </a:br>
            <a:r>
              <a:rPr lang="en-US" dirty="0">
                <a:solidFill>
                  <a:schemeClr val="tx1"/>
                </a:solidFill>
                <a:latin typeface="Calibri Light" panose="020F0302020204030204"/>
              </a:rPr>
              <a:t>If/else/while/select/update programming </a:t>
            </a:r>
            <a:br>
              <a:rPr lang="en-US" dirty="0">
                <a:solidFill>
                  <a:schemeClr val="tx1"/>
                </a:solidFill>
                <a:latin typeface="Calibri Light" panose="020F0302020204030204"/>
              </a:rPr>
            </a:br>
            <a:r>
              <a:rPr lang="en-US" dirty="0">
                <a:solidFill>
                  <a:schemeClr val="tx1"/>
                </a:solidFill>
                <a:latin typeface="Calibri Light" panose="020F0302020204030204"/>
              </a:rPr>
              <a:t>Linear/Quadratic complexity algorithms</a:t>
            </a:r>
            <a:br>
              <a:rPr lang="en-US" dirty="0">
                <a:solidFill>
                  <a:schemeClr val="tx1"/>
                </a:solidFill>
                <a:latin typeface="Calibri Light" panose="020F0302020204030204"/>
              </a:rPr>
            </a:br>
            <a:r>
              <a:rPr lang="en-US" dirty="0">
                <a:solidFill>
                  <a:schemeClr val="tx1"/>
                </a:solidFill>
                <a:latin typeface="Calibri Light" panose="020F0302020204030204"/>
              </a:rPr>
              <a:t>Patented algorithms </a:t>
            </a:r>
            <a:br>
              <a:rPr lang="en-US" dirty="0">
                <a:solidFill>
                  <a:schemeClr val="tx1"/>
                </a:solidFill>
                <a:latin typeface="Calibri Light" panose="020F0302020204030204"/>
              </a:rPr>
            </a:br>
            <a:r>
              <a:rPr lang="en-US" dirty="0">
                <a:solidFill>
                  <a:schemeClr val="tx1"/>
                </a:solidFill>
                <a:latin typeface="Calibri Light" panose="020F0302020204030204"/>
              </a:rPr>
              <a:t>Heuristics based solutions </a:t>
            </a:r>
            <a:br>
              <a:rPr lang="en-US" dirty="0">
                <a:solidFill>
                  <a:schemeClr val="tx1"/>
                </a:solidFill>
                <a:latin typeface="Calibri Light" panose="020F0302020204030204"/>
              </a:rPr>
            </a:br>
            <a:r>
              <a:rPr lang="en-US" dirty="0">
                <a:solidFill>
                  <a:schemeClr val="tx1"/>
                </a:solidFill>
                <a:latin typeface="Calibri Light" panose="020F0302020204030204"/>
              </a:rPr>
              <a:t>Approximate Solutions </a:t>
            </a:r>
            <a:br>
              <a:rPr lang="en-US" dirty="0">
                <a:solidFill>
                  <a:schemeClr val="tx1"/>
                </a:solidFill>
                <a:latin typeface="Calibri Light" panose="020F0302020204030204"/>
              </a:rPr>
            </a:br>
            <a:r>
              <a:rPr lang="en-US" dirty="0">
                <a:solidFill>
                  <a:schemeClr val="tx1"/>
                </a:solidFill>
                <a:latin typeface="Calibri Light" panose="020F0302020204030204"/>
              </a:rPr>
              <a:t>Stochastic solutions </a:t>
            </a:r>
            <a:br>
              <a:rPr lang="en-US" dirty="0">
                <a:solidFill>
                  <a:schemeClr val="tx1"/>
                </a:solidFill>
                <a:latin typeface="Calibri Light" panose="020F0302020204030204"/>
              </a:rPr>
            </a:br>
            <a:br>
              <a:rPr lang="en-US" dirty="0">
                <a:solidFill>
                  <a:schemeClr val="tx1"/>
                </a:solidFill>
                <a:latin typeface="Calibri Light" panose="020F0302020204030204"/>
              </a:rPr>
            </a:br>
            <a:r>
              <a:rPr lang="en-US" dirty="0">
                <a:solidFill>
                  <a:schemeClr val="tx1"/>
                </a:solidFill>
                <a:latin typeface="Calibri Light" panose="020F0302020204030204"/>
              </a:rPr>
              <a:t>All of the above are control path programming. When these fail you can opt for Machine learning based solutions which will reason based on data.</a:t>
            </a:r>
            <a:endParaRPr lang="en-IN" dirty="0">
              <a:solidFill>
                <a:schemeClr val="tx1"/>
              </a:solidFill>
            </a:endParaRPr>
          </a:p>
        </p:txBody>
      </p:sp>
    </p:spTree>
    <p:extLst>
      <p:ext uri="{BB962C8B-B14F-4D97-AF65-F5344CB8AC3E}">
        <p14:creationId xmlns:p14="http://schemas.microsoft.com/office/powerpoint/2010/main" val="694243697"/>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1285875" y="4111665"/>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IN" dirty="0"/>
              <a:t>Linear Algebra through Programming</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5" name="Content Placeholder 2">
            <a:extLst>
              <a:ext uri="{FF2B5EF4-FFF2-40B4-BE49-F238E27FC236}">
                <a16:creationId xmlns:a16="http://schemas.microsoft.com/office/drawing/2014/main" id="{F3BB2ECB-0F9E-4496-926D-013768883200}"/>
              </a:ext>
            </a:extLst>
          </p:cNvPr>
          <p:cNvSpPr txBox="1">
            <a:spLocks/>
          </p:cNvSpPr>
          <p:nvPr/>
        </p:nvSpPr>
        <p:spPr>
          <a:xfrm>
            <a:off x="908836" y="4698493"/>
            <a:ext cx="10179840" cy="43190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457200" marR="0" lvl="0" indent="-457200" algn="l" defTabSz="2438338" rtl="0" eaLnBrk="1" fontAlgn="auto" latinLnBrk="0" hangingPunct="1">
              <a:lnSpc>
                <a:spcPct val="90000"/>
              </a:lnSpc>
              <a:spcBef>
                <a:spcPts val="4500"/>
              </a:spcBef>
              <a:spcAft>
                <a:spcPts val="0"/>
              </a:spcAft>
              <a:buClrTx/>
              <a:buSzPct val="123000"/>
              <a:buFont typeface="Arial" panose="020B0604020202020204" pitchFamily="34" charset="0"/>
              <a:buChar char="•"/>
              <a:tabLst/>
              <a:defRPr/>
            </a:pPr>
            <a:endParaRPr kumimoji="0" lang="en-IN" sz="4800" b="0" i="0" u="none" strike="noStrike" kern="0" cap="none" spc="0" normalizeH="0" baseline="0" noProof="0" dirty="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841021027"/>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1885950" y="2087070"/>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US" dirty="0">
                <a:solidFill>
                  <a:schemeClr val="tx1"/>
                </a:solidFill>
              </a:rPr>
              <a:t>Learn Matrix Algebra through Python</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5" name="Content Placeholder 2">
            <a:extLst>
              <a:ext uri="{FF2B5EF4-FFF2-40B4-BE49-F238E27FC236}">
                <a16:creationId xmlns:a16="http://schemas.microsoft.com/office/drawing/2014/main" id="{F3BB2ECB-0F9E-4496-926D-013768883200}"/>
              </a:ext>
            </a:extLst>
          </p:cNvPr>
          <p:cNvSpPr txBox="1">
            <a:spLocks/>
          </p:cNvSpPr>
          <p:nvPr/>
        </p:nvSpPr>
        <p:spPr>
          <a:xfrm>
            <a:off x="908836" y="4698493"/>
            <a:ext cx="10179840" cy="43190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457200" marR="0" lvl="0" indent="-457200" algn="l" defTabSz="2438338" rtl="0" eaLnBrk="1" fontAlgn="auto" latinLnBrk="0" hangingPunct="1">
              <a:lnSpc>
                <a:spcPct val="90000"/>
              </a:lnSpc>
              <a:spcBef>
                <a:spcPts val="4500"/>
              </a:spcBef>
              <a:spcAft>
                <a:spcPts val="0"/>
              </a:spcAft>
              <a:buClrTx/>
              <a:buSzPct val="123000"/>
              <a:buFont typeface="Arial" panose="020B0604020202020204" pitchFamily="34" charset="0"/>
              <a:buChar char="•"/>
              <a:tabLst/>
              <a:defRPr/>
            </a:pPr>
            <a:endParaRPr kumimoji="0" lang="en-IN" sz="4800" b="0" i="0" u="none" strike="noStrike" kern="0" cap="none" spc="0" normalizeH="0" baseline="0" noProof="0" dirty="0">
              <a:ln>
                <a:noFill/>
              </a:ln>
              <a:solidFill>
                <a:srgbClr val="000000"/>
              </a:solidFill>
              <a:effectLst/>
              <a:uLnTx/>
              <a:uFillTx/>
              <a:latin typeface="Helvetica Neue"/>
              <a:sym typeface="Helvetica Neue"/>
            </a:endParaRPr>
          </a:p>
        </p:txBody>
      </p:sp>
      <p:pic>
        <p:nvPicPr>
          <p:cNvPr id="6" name="Content Placeholder 3">
            <a:extLst>
              <a:ext uri="{FF2B5EF4-FFF2-40B4-BE49-F238E27FC236}">
                <a16:creationId xmlns:a16="http://schemas.microsoft.com/office/drawing/2014/main" id="{FD5ADCB3-345E-4C7D-8C92-D303F89B377E}"/>
              </a:ext>
            </a:extLst>
          </p:cNvPr>
          <p:cNvPicPr>
            <a:picLocks noChangeAspect="1"/>
          </p:cNvPicPr>
          <p:nvPr/>
        </p:nvPicPr>
        <p:blipFill>
          <a:blip r:embed="rId3"/>
          <a:stretch>
            <a:fillRect/>
          </a:stretch>
        </p:blipFill>
        <p:spPr>
          <a:xfrm>
            <a:off x="1453183" y="3853151"/>
            <a:ext cx="20031075" cy="62052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pic>
    </p:spTree>
    <p:extLst>
      <p:ext uri="{BB962C8B-B14F-4D97-AF65-F5344CB8AC3E}">
        <p14:creationId xmlns:p14="http://schemas.microsoft.com/office/powerpoint/2010/main" val="250689751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Image" descr="Image"/>
          <p:cNvPicPr>
            <a:picLocks noChangeAspect="1"/>
          </p:cNvPicPr>
          <p:nvPr/>
        </p:nvPicPr>
        <p:blipFill>
          <a:blip r:embed="rId2"/>
          <a:srcRect b="33466"/>
          <a:stretch>
            <a:fillRect/>
          </a:stretch>
        </p:blipFill>
        <p:spPr>
          <a:xfrm>
            <a:off x="0" y="11363764"/>
            <a:ext cx="24384169" cy="2340594"/>
          </a:xfrm>
          <a:prstGeom prst="rect">
            <a:avLst/>
          </a:prstGeom>
          <a:ln w="12700">
            <a:miter lim="400000"/>
          </a:ln>
        </p:spPr>
      </p:pic>
      <p:sp>
        <p:nvSpPr>
          <p:cNvPr id="165" name="About the Presenter"/>
          <p:cNvSpPr txBox="1"/>
          <p:nvPr/>
        </p:nvSpPr>
        <p:spPr>
          <a:xfrm>
            <a:off x="5658307" y="631974"/>
            <a:ext cx="13067386" cy="14284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r>
              <a:t>About the Presenter</a:t>
            </a:r>
          </a:p>
        </p:txBody>
      </p:sp>
      <p:sp>
        <p:nvSpPr>
          <p:cNvPr id="166" name="A Seasoned Software Engineering Professional with more than twenty five years of Exposure…"/>
          <p:cNvSpPr txBox="1"/>
          <p:nvPr/>
        </p:nvSpPr>
        <p:spPr>
          <a:xfrm>
            <a:off x="1069596" y="2891972"/>
            <a:ext cx="24919034" cy="8541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571499" indent="-571499">
              <a:spcBef>
                <a:spcPts val="300"/>
              </a:spcBef>
              <a:buSzPct val="40000"/>
              <a:buBlip>
                <a:blip r:embed="rId3"/>
              </a:buBlip>
              <a:defRPr sz="3400"/>
            </a:pPr>
            <a:r>
              <a:rPr dirty="0"/>
              <a:t>A Seasoned Software Engineering Professional with more than twenty five years of Exposure</a:t>
            </a:r>
          </a:p>
          <a:p>
            <a:pPr marL="571499" indent="-571499">
              <a:spcBef>
                <a:spcPts val="300"/>
              </a:spcBef>
              <a:buSzPct val="40000"/>
              <a:buBlip>
                <a:blip r:embed="rId3"/>
              </a:buBlip>
              <a:defRPr sz="3400"/>
            </a:pPr>
            <a:endParaRPr dirty="0"/>
          </a:p>
          <a:p>
            <a:pPr marL="571499" indent="-571499">
              <a:spcBef>
                <a:spcPts val="300"/>
              </a:spcBef>
              <a:buSzPct val="40000"/>
              <a:buBlip>
                <a:blip r:embed="rId3"/>
              </a:buBlip>
              <a:defRPr sz="3400"/>
            </a:pPr>
            <a:r>
              <a:rPr dirty="0"/>
              <a:t>Author of Two books on Computer Programming</a:t>
            </a:r>
          </a:p>
          <a:p>
            <a:pPr marL="571499" indent="-571499">
              <a:spcBef>
                <a:spcPts val="300"/>
              </a:spcBef>
              <a:buSzPct val="40000"/>
              <a:buBlip>
                <a:blip r:embed="rId3"/>
              </a:buBlip>
              <a:defRPr sz="3400"/>
            </a:pPr>
            <a:endParaRPr dirty="0"/>
          </a:p>
          <a:p>
            <a:pPr marL="571499" indent="-571499">
              <a:spcBef>
                <a:spcPts val="300"/>
              </a:spcBef>
              <a:buSzPct val="40000"/>
              <a:buBlip>
                <a:blip r:embed="rId3"/>
              </a:buBlip>
              <a:defRPr sz="3400"/>
            </a:pPr>
            <a:r>
              <a:rPr dirty="0"/>
              <a:t>Explorer in “Philosophical Tools for Software Engineering” ( Has Presented on it, Written one university accredited</a:t>
            </a:r>
          </a:p>
          <a:p>
            <a:pPr marL="571499" indent="-571499">
              <a:spcBef>
                <a:spcPts val="300"/>
              </a:spcBef>
              <a:buSzPct val="40000"/>
              <a:buBlip>
                <a:blip r:embed="rId3"/>
              </a:buBlip>
              <a:defRPr sz="3400"/>
            </a:pPr>
            <a:r>
              <a:rPr dirty="0"/>
              <a:t>paper, Designed a Pattern based on </a:t>
            </a:r>
            <a:r>
              <a:rPr dirty="0" err="1"/>
              <a:t>Advaita</a:t>
            </a:r>
            <a:r>
              <a:rPr dirty="0"/>
              <a:t> Vedanta to transition from OOP to FRP)</a:t>
            </a:r>
          </a:p>
          <a:p>
            <a:pPr marL="571499" indent="-571499">
              <a:spcBef>
                <a:spcPts val="300"/>
              </a:spcBef>
              <a:buSzPct val="40000"/>
              <a:buBlip>
                <a:blip r:embed="rId3"/>
              </a:buBlip>
              <a:defRPr sz="3400"/>
            </a:pPr>
            <a:endParaRPr dirty="0"/>
          </a:p>
          <a:p>
            <a:pPr marL="571499" indent="-571499">
              <a:spcBef>
                <a:spcPts val="300"/>
              </a:spcBef>
              <a:buSzPct val="40000"/>
              <a:buBlip>
                <a:blip r:embed="rId3"/>
              </a:buBlip>
              <a:defRPr sz="3400"/>
            </a:pPr>
            <a:r>
              <a:rPr dirty="0"/>
              <a:t>An Expert level professional in Cross Cultural Encounters</a:t>
            </a:r>
          </a:p>
          <a:p>
            <a:pPr marL="571499" indent="-571499">
              <a:spcBef>
                <a:spcPts val="300"/>
              </a:spcBef>
              <a:buSzPct val="40000"/>
              <a:buBlip>
                <a:blip r:embed="rId3"/>
              </a:buBlip>
              <a:defRPr sz="3400"/>
            </a:pPr>
            <a:endParaRPr dirty="0"/>
          </a:p>
          <a:p>
            <a:pPr marL="571499" indent="-571499">
              <a:spcBef>
                <a:spcPts val="300"/>
              </a:spcBef>
              <a:buSzPct val="40000"/>
              <a:buBlip>
                <a:blip r:embed="rId3"/>
              </a:buBlip>
              <a:defRPr sz="3400"/>
            </a:pPr>
            <a:r>
              <a:rPr dirty="0"/>
              <a:t>A Critique of Digital Technology Fads ( Programmers will be better off , if they stick to Programming. Do not run</a:t>
            </a:r>
          </a:p>
          <a:p>
            <a:pPr marL="571499" indent="-571499">
              <a:spcBef>
                <a:spcPts val="300"/>
              </a:spcBef>
              <a:buSzPct val="40000"/>
              <a:buBlip>
                <a:blip r:embed="rId3"/>
              </a:buBlip>
              <a:defRPr sz="3400"/>
            </a:pPr>
            <a:r>
              <a:rPr dirty="0"/>
              <a:t>after so called AI/ML, </a:t>
            </a:r>
            <a:r>
              <a:rPr dirty="0" err="1"/>
              <a:t>BlockChain</a:t>
            </a:r>
            <a:r>
              <a:rPr dirty="0"/>
              <a:t> </a:t>
            </a:r>
            <a:r>
              <a:rPr dirty="0" err="1"/>
              <a:t>etc</a:t>
            </a:r>
            <a:r>
              <a:rPr dirty="0"/>
              <a:t> ) - “Plumbing is preferred over Painting!”</a:t>
            </a:r>
          </a:p>
          <a:p>
            <a:pPr marL="571499" indent="-571499">
              <a:spcBef>
                <a:spcPts val="300"/>
              </a:spcBef>
              <a:buSzPct val="40000"/>
              <a:buBlip>
                <a:blip r:embed="rId3"/>
              </a:buBlip>
              <a:defRPr sz="3400"/>
            </a:pPr>
            <a:endParaRPr dirty="0"/>
          </a:p>
          <a:p>
            <a:pPr marL="571499" indent="-571499">
              <a:spcBef>
                <a:spcPts val="300"/>
              </a:spcBef>
              <a:buSzPct val="40000"/>
              <a:buBlip>
                <a:blip r:embed="rId3"/>
              </a:buBlip>
              <a:defRPr sz="3400"/>
            </a:pPr>
            <a:r>
              <a:rPr dirty="0"/>
              <a:t>Has Presented in more than three hundred sessions in the past twenty five years</a:t>
            </a:r>
          </a:p>
          <a:p>
            <a:pPr marL="571499" indent="-571499">
              <a:spcBef>
                <a:spcPts val="300"/>
              </a:spcBef>
              <a:buSzPct val="40000"/>
              <a:buBlip>
                <a:blip r:embed="rId3"/>
              </a:buBlip>
              <a:defRPr sz="3400"/>
            </a:pPr>
            <a:endParaRPr dirty="0"/>
          </a:p>
          <a:p>
            <a:pPr marL="571499" indent="-571499">
              <a:spcBef>
                <a:spcPts val="300"/>
              </a:spcBef>
              <a:buSzPct val="40000"/>
              <a:buBlip>
                <a:blip r:embed="rId3"/>
              </a:buBlip>
              <a:defRPr sz="3400"/>
            </a:pPr>
            <a:r>
              <a:rPr dirty="0"/>
              <a:t>I also help Programmers eliminate their “Math-Phobia”</a:t>
            </a:r>
          </a:p>
          <a:p>
            <a:pPr marL="571499" indent="-571499">
              <a:spcBef>
                <a:spcPts val="300"/>
              </a:spcBef>
              <a:buSzPct val="40000"/>
              <a:buBlip>
                <a:blip r:embed="rId3"/>
              </a:buBlip>
              <a:defRPr sz="3400"/>
            </a:pPr>
            <a:endParaRPr dirty="0"/>
          </a:p>
          <a:p>
            <a:pPr marL="571499" indent="-571499">
              <a:spcBef>
                <a:spcPts val="300"/>
              </a:spcBef>
              <a:buSzPct val="40000"/>
              <a:buBlip>
                <a:blip r:embed="rId3"/>
              </a:buBlip>
              <a:defRPr sz="3400"/>
            </a:pPr>
            <a:r>
              <a:rPr dirty="0"/>
              <a:t>Currently designated as “Sr. Solutions Architect @ </a:t>
            </a:r>
            <a:r>
              <a:rPr dirty="0" err="1"/>
              <a:t>Gadgeon</a:t>
            </a:r>
            <a:r>
              <a:rPr dirty="0"/>
              <a:t>”</a:t>
            </a:r>
          </a:p>
        </p:txBody>
      </p:sp>
      <p:sp>
        <p:nvSpPr>
          <p:cNvPr id="167" name="Circle"/>
          <p:cNvSpPr/>
          <p:nvPr/>
        </p:nvSpPr>
        <p:spPr>
          <a:xfrm>
            <a:off x="115062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68" name="Circle"/>
          <p:cNvSpPr/>
          <p:nvPr/>
        </p:nvSpPr>
        <p:spPr>
          <a:xfrm>
            <a:off x="117094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69" name="Circle"/>
          <p:cNvSpPr/>
          <p:nvPr/>
        </p:nvSpPr>
        <p:spPr>
          <a:xfrm>
            <a:off x="119126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70" name="Circle"/>
          <p:cNvSpPr/>
          <p:nvPr/>
        </p:nvSpPr>
        <p:spPr>
          <a:xfrm>
            <a:off x="121158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71" name="Circle"/>
          <p:cNvSpPr/>
          <p:nvPr/>
        </p:nvSpPr>
        <p:spPr>
          <a:xfrm>
            <a:off x="123190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72" name="Circle"/>
          <p:cNvSpPr/>
          <p:nvPr/>
        </p:nvSpPr>
        <p:spPr>
          <a:xfrm>
            <a:off x="125222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73" name="Circle"/>
          <p:cNvSpPr/>
          <p:nvPr/>
        </p:nvSpPr>
        <p:spPr>
          <a:xfrm>
            <a:off x="127254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pic>
        <p:nvPicPr>
          <p:cNvPr id="12" name="Picture 3">
            <a:extLst>
              <a:ext uri="{FF2B5EF4-FFF2-40B4-BE49-F238E27FC236}">
                <a16:creationId xmlns:a16="http://schemas.microsoft.com/office/drawing/2014/main" id="{6EED36E6-1EC1-4D51-982F-8CCA65F22F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59350" y="8117802"/>
            <a:ext cx="6724649" cy="331582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1885950" y="2087070"/>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US" dirty="0">
                <a:solidFill>
                  <a:schemeClr val="tx1"/>
                </a:solidFill>
              </a:rPr>
              <a:t>Eigen Value – Python Code</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5" name="Content Placeholder 2">
            <a:extLst>
              <a:ext uri="{FF2B5EF4-FFF2-40B4-BE49-F238E27FC236}">
                <a16:creationId xmlns:a16="http://schemas.microsoft.com/office/drawing/2014/main" id="{F3BB2ECB-0F9E-4496-926D-013768883200}"/>
              </a:ext>
            </a:extLst>
          </p:cNvPr>
          <p:cNvSpPr txBox="1">
            <a:spLocks/>
          </p:cNvSpPr>
          <p:nvPr/>
        </p:nvSpPr>
        <p:spPr>
          <a:xfrm>
            <a:off x="908836" y="4698493"/>
            <a:ext cx="10179840" cy="43190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457200" marR="0" lvl="0" indent="-457200" algn="l" defTabSz="2438338" rtl="0" eaLnBrk="1" fontAlgn="auto" latinLnBrk="0" hangingPunct="1">
              <a:lnSpc>
                <a:spcPct val="90000"/>
              </a:lnSpc>
              <a:spcBef>
                <a:spcPts val="4500"/>
              </a:spcBef>
              <a:spcAft>
                <a:spcPts val="0"/>
              </a:spcAft>
              <a:buClrTx/>
              <a:buSzPct val="123000"/>
              <a:buFont typeface="Arial" panose="020B0604020202020204" pitchFamily="34" charset="0"/>
              <a:buChar char="•"/>
              <a:tabLst/>
              <a:defRPr/>
            </a:pPr>
            <a:endParaRPr kumimoji="0" lang="en-IN" sz="4800" b="0" i="0" u="none" strike="noStrike" kern="0" cap="none" spc="0" normalizeH="0" baseline="0" noProof="0" dirty="0">
              <a:ln>
                <a:noFill/>
              </a:ln>
              <a:solidFill>
                <a:srgbClr val="000000"/>
              </a:solidFill>
              <a:effectLst/>
              <a:uLnTx/>
              <a:uFillTx/>
              <a:latin typeface="Helvetica Neue"/>
              <a:sym typeface="Helvetica Neue"/>
            </a:endParaRPr>
          </a:p>
        </p:txBody>
      </p:sp>
      <p:pic>
        <p:nvPicPr>
          <p:cNvPr id="7" name="Content Placeholder 3">
            <a:extLst>
              <a:ext uri="{FF2B5EF4-FFF2-40B4-BE49-F238E27FC236}">
                <a16:creationId xmlns:a16="http://schemas.microsoft.com/office/drawing/2014/main" id="{1C24E13A-F28A-4A84-9933-DD6FFD847490}"/>
              </a:ext>
            </a:extLst>
          </p:cNvPr>
          <p:cNvPicPr>
            <a:picLocks noChangeAspect="1"/>
          </p:cNvPicPr>
          <p:nvPr/>
        </p:nvPicPr>
        <p:blipFill>
          <a:blip r:embed="rId3"/>
          <a:stretch>
            <a:fillRect/>
          </a:stretch>
        </p:blipFill>
        <p:spPr>
          <a:xfrm>
            <a:off x="2419557" y="3546220"/>
            <a:ext cx="19544886" cy="66235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pic>
    </p:spTree>
    <p:extLst>
      <p:ext uri="{BB962C8B-B14F-4D97-AF65-F5344CB8AC3E}">
        <p14:creationId xmlns:p14="http://schemas.microsoft.com/office/powerpoint/2010/main" val="216942647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1885950" y="2087070"/>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US" dirty="0">
                <a:solidFill>
                  <a:schemeClr val="tx1"/>
                </a:solidFill>
              </a:rPr>
              <a:t>SVD</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5" name="Content Placeholder 2">
            <a:extLst>
              <a:ext uri="{FF2B5EF4-FFF2-40B4-BE49-F238E27FC236}">
                <a16:creationId xmlns:a16="http://schemas.microsoft.com/office/drawing/2014/main" id="{F3BB2ECB-0F9E-4496-926D-013768883200}"/>
              </a:ext>
            </a:extLst>
          </p:cNvPr>
          <p:cNvSpPr txBox="1">
            <a:spLocks/>
          </p:cNvSpPr>
          <p:nvPr/>
        </p:nvSpPr>
        <p:spPr>
          <a:xfrm>
            <a:off x="908836" y="4698493"/>
            <a:ext cx="10179840" cy="43190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marL="457200" marR="0" lvl="0" indent="-457200" algn="l" defTabSz="2438338" rtl="0" eaLnBrk="1" fontAlgn="auto" latinLnBrk="0" hangingPunct="1">
              <a:lnSpc>
                <a:spcPct val="90000"/>
              </a:lnSpc>
              <a:spcBef>
                <a:spcPts val="4500"/>
              </a:spcBef>
              <a:spcAft>
                <a:spcPts val="0"/>
              </a:spcAft>
              <a:buClrTx/>
              <a:buSzPct val="123000"/>
              <a:buFont typeface="Arial" panose="020B0604020202020204" pitchFamily="34" charset="0"/>
              <a:buChar char="•"/>
              <a:tabLst/>
              <a:defRPr/>
            </a:pPr>
            <a:endParaRPr kumimoji="0" lang="en-IN" sz="4800" b="0" i="0" u="none" strike="noStrike" kern="0" cap="none" spc="0" normalizeH="0" baseline="0" noProof="0" dirty="0">
              <a:ln>
                <a:noFill/>
              </a:ln>
              <a:solidFill>
                <a:srgbClr val="000000"/>
              </a:solidFill>
              <a:effectLst/>
              <a:uLnTx/>
              <a:uFillTx/>
              <a:latin typeface="Helvetica Neue"/>
              <a:sym typeface="Helvetica Neue"/>
            </a:endParaRPr>
          </a:p>
        </p:txBody>
      </p:sp>
      <p:pic>
        <p:nvPicPr>
          <p:cNvPr id="7" name="Content Placeholder 3">
            <a:extLst>
              <a:ext uri="{FF2B5EF4-FFF2-40B4-BE49-F238E27FC236}">
                <a16:creationId xmlns:a16="http://schemas.microsoft.com/office/drawing/2014/main" id="{E2A96ADA-C98E-4DEF-92E0-97597E1D2B85}"/>
              </a:ext>
            </a:extLst>
          </p:cNvPr>
          <p:cNvPicPr>
            <a:picLocks noChangeAspect="1"/>
          </p:cNvPicPr>
          <p:nvPr/>
        </p:nvPicPr>
        <p:blipFill>
          <a:blip r:embed="rId3"/>
          <a:stretch>
            <a:fillRect/>
          </a:stretch>
        </p:blipFill>
        <p:spPr>
          <a:xfrm>
            <a:off x="1530752" y="4306887"/>
            <a:ext cx="19729048" cy="50942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pic>
    </p:spTree>
    <p:extLst>
      <p:ext uri="{BB962C8B-B14F-4D97-AF65-F5344CB8AC3E}">
        <p14:creationId xmlns:p14="http://schemas.microsoft.com/office/powerpoint/2010/main" val="3654410102"/>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1885950" y="2087070"/>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IN" dirty="0"/>
              <a:t>Which Language is important?</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pic>
        <p:nvPicPr>
          <p:cNvPr id="6" name="Picture 2">
            <a:extLst>
              <a:ext uri="{FF2B5EF4-FFF2-40B4-BE49-F238E27FC236}">
                <a16:creationId xmlns:a16="http://schemas.microsoft.com/office/drawing/2014/main" id="{7432545D-A882-41B1-B392-F1E06CB0DB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6025" y="4143374"/>
            <a:ext cx="6172200" cy="5514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a:extLst>
              <a:ext uri="{FF2B5EF4-FFF2-40B4-BE49-F238E27FC236}">
                <a16:creationId xmlns:a16="http://schemas.microsoft.com/office/drawing/2014/main" id="{E634B7B8-34A8-4707-9FFD-C586DCC931FD}"/>
              </a:ext>
            </a:extLst>
          </p:cNvPr>
          <p:cNvSpPr txBox="1"/>
          <p:nvPr/>
        </p:nvSpPr>
        <p:spPr>
          <a:xfrm>
            <a:off x="11144250" y="4793395"/>
            <a:ext cx="12287249" cy="2308324"/>
          </a:xfrm>
          <a:prstGeom prst="rect">
            <a:avLst/>
          </a:prstGeom>
          <a:noFill/>
        </p:spPr>
        <p:txBody>
          <a:bodyPr wrap="square" rtlCol="0">
            <a:spAutoFit/>
          </a:bodyPr>
          <a:lstStyle/>
          <a:p>
            <a:r>
              <a:rPr lang="en-US" sz="4000" dirty="0" err="1"/>
              <a:t>Aaj</a:t>
            </a:r>
            <a:r>
              <a:rPr lang="en-US" sz="4000" dirty="0"/>
              <a:t> mere </a:t>
            </a:r>
            <a:r>
              <a:rPr lang="en-US" sz="4000" dirty="0" err="1"/>
              <a:t>paas</a:t>
            </a:r>
            <a:r>
              <a:rPr lang="en-US" sz="4000" dirty="0"/>
              <a:t> building(C++) </a:t>
            </a:r>
            <a:r>
              <a:rPr lang="en-US" sz="4000" dirty="0" err="1"/>
              <a:t>hai</a:t>
            </a:r>
            <a:r>
              <a:rPr lang="en-US" sz="4000" dirty="0"/>
              <a:t>, property(C#) </a:t>
            </a:r>
            <a:r>
              <a:rPr lang="en-US" sz="4000" dirty="0" err="1"/>
              <a:t>hai</a:t>
            </a:r>
            <a:r>
              <a:rPr lang="en-US" sz="4000" dirty="0"/>
              <a:t> ,bank balance (Java) </a:t>
            </a:r>
            <a:r>
              <a:rPr lang="en-US" sz="4000" dirty="0" err="1"/>
              <a:t>hai</a:t>
            </a:r>
            <a:r>
              <a:rPr lang="en-US" sz="4000" dirty="0"/>
              <a:t>, </a:t>
            </a:r>
            <a:r>
              <a:rPr lang="en-US" sz="4000" dirty="0" err="1"/>
              <a:t>bungla</a:t>
            </a:r>
            <a:r>
              <a:rPr lang="en-US" sz="4000" dirty="0"/>
              <a:t>(Python) </a:t>
            </a:r>
            <a:r>
              <a:rPr lang="en-US" sz="4000" dirty="0" err="1"/>
              <a:t>hai,gaadi</a:t>
            </a:r>
            <a:r>
              <a:rPr lang="en-US" sz="4000" dirty="0"/>
              <a:t> </a:t>
            </a:r>
            <a:r>
              <a:rPr lang="en-US" sz="4000" dirty="0" err="1"/>
              <a:t>hai</a:t>
            </a:r>
            <a:r>
              <a:rPr lang="en-US" sz="4000" dirty="0"/>
              <a:t>(PHP) Kya </a:t>
            </a:r>
            <a:r>
              <a:rPr lang="en-US" sz="4000" dirty="0" err="1"/>
              <a:t>hai</a:t>
            </a:r>
            <a:r>
              <a:rPr lang="en-US" sz="4000" dirty="0"/>
              <a:t>, Kya </a:t>
            </a:r>
            <a:r>
              <a:rPr lang="en-US" sz="4000" dirty="0" err="1"/>
              <a:t>hai</a:t>
            </a:r>
            <a:r>
              <a:rPr lang="en-US" sz="4000" dirty="0"/>
              <a:t> </a:t>
            </a:r>
            <a:r>
              <a:rPr lang="en-US" sz="4000" dirty="0" err="1"/>
              <a:t>tumhare</a:t>
            </a:r>
            <a:r>
              <a:rPr lang="en-US" sz="4000" dirty="0"/>
              <a:t> </a:t>
            </a:r>
            <a:r>
              <a:rPr lang="en-US" sz="4000" dirty="0" err="1"/>
              <a:t>paas</a:t>
            </a:r>
            <a:r>
              <a:rPr lang="en-US" sz="4000" dirty="0"/>
              <a:t>?....Mere </a:t>
            </a:r>
            <a:r>
              <a:rPr lang="en-US" sz="4000" dirty="0" err="1"/>
              <a:t>Paas</a:t>
            </a:r>
            <a:r>
              <a:rPr lang="en-US" sz="4000" dirty="0"/>
              <a:t> Maa (JavaScript</a:t>
            </a:r>
            <a:r>
              <a:rPr lang="en-US" sz="4000" dirty="0">
                <a:solidFill>
                  <a:prstClr val="white"/>
                </a:solidFill>
              </a:rPr>
              <a:t>) </a:t>
            </a:r>
            <a:r>
              <a:rPr lang="en-US" sz="4000" dirty="0" err="1">
                <a:solidFill>
                  <a:prstClr val="white"/>
                </a:solidFill>
              </a:rPr>
              <a:t>hai</a:t>
            </a:r>
            <a:endParaRPr lang="en-US" sz="4000" dirty="0">
              <a:solidFill>
                <a:prstClr val="white"/>
              </a:solidFill>
            </a:endParaRPr>
          </a:p>
        </p:txBody>
      </p:sp>
    </p:spTree>
    <p:extLst>
      <p:ext uri="{BB962C8B-B14F-4D97-AF65-F5344CB8AC3E}">
        <p14:creationId xmlns:p14="http://schemas.microsoft.com/office/powerpoint/2010/main" val="466742295"/>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2176462" y="5684345"/>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GB" altLang="en-US" dirty="0"/>
              <a:t>Going Native! &amp; Interfacing with it!</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Tree>
    <p:extLst>
      <p:ext uri="{BB962C8B-B14F-4D97-AF65-F5344CB8AC3E}">
        <p14:creationId xmlns:p14="http://schemas.microsoft.com/office/powerpoint/2010/main" val="2928683935"/>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2176462" y="1312370"/>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IN" dirty="0"/>
              <a:t>Native Code Programming</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2" name="Rectangle 1">
            <a:extLst>
              <a:ext uri="{FF2B5EF4-FFF2-40B4-BE49-F238E27FC236}">
                <a16:creationId xmlns:a16="http://schemas.microsoft.com/office/drawing/2014/main" id="{D2C2A19E-964F-48A9-93C3-0C991E82CE22}"/>
              </a:ext>
            </a:extLst>
          </p:cNvPr>
          <p:cNvSpPr/>
          <p:nvPr/>
        </p:nvSpPr>
        <p:spPr>
          <a:xfrm>
            <a:off x="1433512" y="3310155"/>
            <a:ext cx="22626638" cy="8208401"/>
          </a:xfrm>
          <a:prstGeom prst="rect">
            <a:avLst/>
          </a:prstGeom>
        </p:spPr>
        <p:txBody>
          <a:bodyPr wrap="square">
            <a:spAutoFit/>
          </a:bodyPr>
          <a:lstStyle/>
          <a:p>
            <a:r>
              <a:rPr lang="en-IN" dirty="0"/>
              <a:t>Compile/Link/Load cycle under Windows and POSIX </a:t>
            </a:r>
          </a:p>
          <a:p>
            <a:r>
              <a:rPr lang="en-IN" dirty="0"/>
              <a:t>Static Linking of libraries </a:t>
            </a:r>
          </a:p>
          <a:p>
            <a:r>
              <a:rPr lang="en-IN" dirty="0"/>
              <a:t>How to Create DLLs and Shared Objects (.so) in Windows and GNU Linux ?</a:t>
            </a:r>
          </a:p>
          <a:p>
            <a:r>
              <a:rPr lang="en-IN" dirty="0"/>
              <a:t>32 bit  vs 64 bit DLLs </a:t>
            </a:r>
          </a:p>
          <a:p>
            <a:r>
              <a:rPr lang="en-IN" dirty="0"/>
              <a:t>Three Ways to invoke DLLs/</a:t>
            </a:r>
            <a:r>
              <a:rPr lang="en-IN" dirty="0" err="1"/>
              <a:t>Sos</a:t>
            </a:r>
            <a:r>
              <a:rPr lang="en-IN" dirty="0"/>
              <a:t> in Windows and GNU Linux</a:t>
            </a:r>
          </a:p>
          <a:p>
            <a:pPr lvl="1"/>
            <a:r>
              <a:rPr lang="en-IN" dirty="0"/>
              <a:t>Linking with import library ( Loaded at the Load time of the executable)</a:t>
            </a:r>
          </a:p>
          <a:p>
            <a:pPr lvl="1"/>
            <a:r>
              <a:rPr lang="en-IN" dirty="0"/>
              <a:t>On the fly loading of the DLL</a:t>
            </a:r>
          </a:p>
        </p:txBody>
      </p:sp>
    </p:spTree>
    <p:extLst>
      <p:ext uri="{BB962C8B-B14F-4D97-AF65-F5344CB8AC3E}">
        <p14:creationId xmlns:p14="http://schemas.microsoft.com/office/powerpoint/2010/main" val="3958837884"/>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1"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4" name="Why we (Indians) are natural Polyglots?">
            <a:extLst>
              <a:ext uri="{FF2B5EF4-FFF2-40B4-BE49-F238E27FC236}">
                <a16:creationId xmlns:a16="http://schemas.microsoft.com/office/drawing/2014/main" id="{DEAF86C8-3DF8-4BC8-9300-E5D357A86AEC}"/>
              </a:ext>
            </a:extLst>
          </p:cNvPr>
          <p:cNvSpPr txBox="1"/>
          <p:nvPr/>
        </p:nvSpPr>
        <p:spPr>
          <a:xfrm>
            <a:off x="1633537" y="998045"/>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IN" dirty="0"/>
              <a:t>Mixed Language Programming</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2" name="Rectangle 1">
            <a:extLst>
              <a:ext uri="{FF2B5EF4-FFF2-40B4-BE49-F238E27FC236}">
                <a16:creationId xmlns:a16="http://schemas.microsoft.com/office/drawing/2014/main" id="{879E08A5-25E2-4695-8A0B-66C3ACE3D513}"/>
              </a:ext>
            </a:extLst>
          </p:cNvPr>
          <p:cNvSpPr/>
          <p:nvPr/>
        </p:nvSpPr>
        <p:spPr>
          <a:xfrm>
            <a:off x="2428875" y="3588194"/>
            <a:ext cx="20031075" cy="6966522"/>
          </a:xfrm>
          <a:prstGeom prst="rect">
            <a:avLst/>
          </a:prstGeom>
        </p:spPr>
        <p:txBody>
          <a:bodyPr wrap="square">
            <a:spAutoFit/>
          </a:bodyPr>
          <a:lstStyle/>
          <a:p>
            <a:r>
              <a:rPr lang="en-IN" dirty="0"/>
              <a:t>How to invoke native code libraries?</a:t>
            </a:r>
          </a:p>
          <a:p>
            <a:r>
              <a:rPr lang="en-IN" dirty="0"/>
              <a:t>Invoking native libraries written in C/C++ from C# </a:t>
            </a:r>
          </a:p>
          <a:p>
            <a:r>
              <a:rPr lang="en-IN" dirty="0"/>
              <a:t>Invoking native libraries written in C/C++ from Java</a:t>
            </a:r>
          </a:p>
          <a:p>
            <a:r>
              <a:rPr lang="en-IN" dirty="0"/>
              <a:t>Invoking native libraries written in C/C++ from Python</a:t>
            </a:r>
          </a:p>
          <a:p>
            <a:r>
              <a:rPr lang="en-IN" dirty="0"/>
              <a:t>Importance of Mixed Language Programming </a:t>
            </a:r>
          </a:p>
          <a:p>
            <a:r>
              <a:rPr lang="en-IN" dirty="0" err="1"/>
              <a:t>Jython</a:t>
            </a:r>
            <a:r>
              <a:rPr lang="en-IN" dirty="0"/>
              <a:t> and </a:t>
            </a:r>
            <a:r>
              <a:rPr lang="en-IN" dirty="0" err="1"/>
              <a:t>Jruby</a:t>
            </a:r>
            <a:r>
              <a:rPr lang="en-IN" dirty="0"/>
              <a:t> – Two case studies</a:t>
            </a:r>
          </a:p>
        </p:txBody>
      </p:sp>
    </p:spTree>
    <p:extLst>
      <p:ext uri="{BB962C8B-B14F-4D97-AF65-F5344CB8AC3E}">
        <p14:creationId xmlns:p14="http://schemas.microsoft.com/office/powerpoint/2010/main" val="304231249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3" name="Image" descr="Image"/>
          <p:cNvPicPr>
            <a:picLocks noChangeAspect="1"/>
          </p:cNvPicPr>
          <p:nvPr/>
        </p:nvPicPr>
        <p:blipFill>
          <a:blip r:embed="rId2"/>
          <a:srcRect b="33466"/>
          <a:stretch>
            <a:fillRect/>
          </a:stretch>
        </p:blipFill>
        <p:spPr>
          <a:xfrm>
            <a:off x="0" y="11363764"/>
            <a:ext cx="24384169" cy="2340594"/>
          </a:xfrm>
          <a:prstGeom prst="rect">
            <a:avLst/>
          </a:prstGeom>
          <a:ln w="12700">
            <a:miter lim="400000"/>
          </a:ln>
        </p:spPr>
      </p:pic>
      <p:sp>
        <p:nvSpPr>
          <p:cNvPr id="2" name="Rectangle 1">
            <a:extLst>
              <a:ext uri="{FF2B5EF4-FFF2-40B4-BE49-F238E27FC236}">
                <a16:creationId xmlns:a16="http://schemas.microsoft.com/office/drawing/2014/main" id="{F61B6727-7E8E-4A21-8715-E5B7DE2CC26E}"/>
              </a:ext>
            </a:extLst>
          </p:cNvPr>
          <p:cNvSpPr/>
          <p:nvPr/>
        </p:nvSpPr>
        <p:spPr>
          <a:xfrm>
            <a:off x="5663533" y="1107335"/>
            <a:ext cx="11910091" cy="757130"/>
          </a:xfrm>
          <a:prstGeom prst="rect">
            <a:avLst/>
          </a:prstGeom>
        </p:spPr>
        <p:txBody>
          <a:bodyPr wrap="square">
            <a:spAutoFit/>
          </a:bodyPr>
          <a:lstStyle/>
          <a:p>
            <a:r>
              <a:rPr lang="en-GB" altLang="en-US" dirty="0"/>
              <a:t>Programming Paradigms</a:t>
            </a:r>
            <a:endParaRPr lang="en-US" dirty="0"/>
          </a:p>
        </p:txBody>
      </p:sp>
      <p:sp>
        <p:nvSpPr>
          <p:cNvPr id="4" name="Why we (Indians) are natural Polyglots?">
            <a:extLst>
              <a:ext uri="{FF2B5EF4-FFF2-40B4-BE49-F238E27FC236}">
                <a16:creationId xmlns:a16="http://schemas.microsoft.com/office/drawing/2014/main" id="{0076361B-EBF7-43BC-97A2-1390616590CB}"/>
              </a:ext>
            </a:extLst>
          </p:cNvPr>
          <p:cNvSpPr txBox="1"/>
          <p:nvPr/>
        </p:nvSpPr>
        <p:spPr>
          <a:xfrm>
            <a:off x="2919412" y="4318101"/>
            <a:ext cx="20031075" cy="22447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IN" dirty="0"/>
              <a:t>Programming Paradigms and their origins</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pic>
        <p:nvPicPr>
          <p:cNvPr id="3" name="Picture 2">
            <a:extLst>
              <a:ext uri="{FF2B5EF4-FFF2-40B4-BE49-F238E27FC236}">
                <a16:creationId xmlns:a16="http://schemas.microsoft.com/office/drawing/2014/main" id="{F215AD61-D5E4-42CF-AFBF-00F1D18623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6078" y="4111583"/>
            <a:ext cx="15397622" cy="7232691"/>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738401"/>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IN" dirty="0"/>
              <a:t>Who are they?</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738401"/>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GB" altLang="en-US" dirty="0"/>
              <a:t>A Tale of two mathematicians</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2" name="Rectangle 1">
            <a:extLst>
              <a:ext uri="{FF2B5EF4-FFF2-40B4-BE49-F238E27FC236}">
                <a16:creationId xmlns:a16="http://schemas.microsoft.com/office/drawing/2014/main" id="{F382724B-2118-47B4-97E9-DA0B3CB5022D}"/>
              </a:ext>
            </a:extLst>
          </p:cNvPr>
          <p:cNvSpPr/>
          <p:nvPr/>
        </p:nvSpPr>
        <p:spPr>
          <a:xfrm>
            <a:off x="3514725" y="3360889"/>
            <a:ext cx="19002375" cy="6255559"/>
          </a:xfrm>
          <a:prstGeom prst="rect">
            <a:avLst/>
          </a:prstGeom>
        </p:spPr>
        <p:txBody>
          <a:bodyPr wrap="square">
            <a:spAutoFit/>
          </a:bodyPr>
          <a:lstStyle/>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Bertrand Russell and David Hilbert spear headed a plan to reduce entire mathematics to Logic.</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Hilbert’s 23 problems </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Bertrand Russell and Alfred north Whitehead’s Principia Mathematica.</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Barber Paradox – The Quagmire</a:t>
            </a:r>
          </a:p>
        </p:txBody>
      </p:sp>
    </p:spTree>
    <p:extLst>
      <p:ext uri="{BB962C8B-B14F-4D97-AF65-F5344CB8AC3E}">
        <p14:creationId xmlns:p14="http://schemas.microsoft.com/office/powerpoint/2010/main" val="3052106008"/>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202870"/>
            <a:ext cx="20031075" cy="22447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GB" altLang="en-US" i="1" dirty="0"/>
              <a:t>Entscheidungsproblem</a:t>
            </a:r>
            <a:r>
              <a:rPr lang="en-GB" altLang="en-US" dirty="0"/>
              <a:t> (Decision Problem)</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2" name="Rectangle 1">
            <a:extLst>
              <a:ext uri="{FF2B5EF4-FFF2-40B4-BE49-F238E27FC236}">
                <a16:creationId xmlns:a16="http://schemas.microsoft.com/office/drawing/2014/main" id="{F382724B-2118-47B4-97E9-DA0B3CB5022D}"/>
              </a:ext>
            </a:extLst>
          </p:cNvPr>
          <p:cNvSpPr/>
          <p:nvPr/>
        </p:nvSpPr>
        <p:spPr>
          <a:xfrm>
            <a:off x="3400425" y="4764722"/>
            <a:ext cx="19002375" cy="2885405"/>
          </a:xfrm>
          <a:prstGeom prst="rect">
            <a:avLst/>
          </a:prstGeom>
        </p:spPr>
        <p:txBody>
          <a:bodyPr wrap="square">
            <a:spAutoFit/>
          </a:bodyPr>
          <a:lstStyle/>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The problem of algorithmically determining whether a First Order Logic  statement is universally valid </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First Order Logic – Propositional Calculus + Predicate Calculus</a:t>
            </a:r>
          </a:p>
        </p:txBody>
      </p:sp>
    </p:spTree>
    <p:extLst>
      <p:ext uri="{BB962C8B-B14F-4D97-AF65-F5344CB8AC3E}">
        <p14:creationId xmlns:p14="http://schemas.microsoft.com/office/powerpoint/2010/main" val="41185830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5" name="Image" descr="Image"/>
          <p:cNvPicPr>
            <a:picLocks noChangeAspect="1"/>
          </p:cNvPicPr>
          <p:nvPr/>
        </p:nvPicPr>
        <p:blipFill>
          <a:blip r:embed="rId2"/>
          <a:srcRect t="39751"/>
          <a:stretch>
            <a:fillRect/>
          </a:stretch>
        </p:blipFill>
        <p:spPr>
          <a:xfrm rot="10800000">
            <a:off x="1145716" y="10213048"/>
            <a:ext cx="23291801" cy="3504408"/>
          </a:xfrm>
          <a:prstGeom prst="rect">
            <a:avLst/>
          </a:prstGeom>
          <a:ln w="12700">
            <a:miter lim="400000"/>
          </a:ln>
        </p:spPr>
      </p:pic>
      <p:sp>
        <p:nvSpPr>
          <p:cNvPr id="176" name="Gist of the Presentation"/>
          <p:cNvSpPr txBox="1"/>
          <p:nvPr/>
        </p:nvSpPr>
        <p:spPr>
          <a:xfrm>
            <a:off x="5658307" y="631974"/>
            <a:ext cx="13067386" cy="14284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r>
              <a:t>Gist of the Presentation</a:t>
            </a:r>
          </a:p>
        </p:txBody>
      </p:sp>
      <p:sp>
        <p:nvSpPr>
          <p:cNvPr id="177" name="Polyglot - The term and it’s meaning…"/>
          <p:cNvSpPr txBox="1"/>
          <p:nvPr/>
        </p:nvSpPr>
        <p:spPr>
          <a:xfrm>
            <a:off x="2949196" y="3687536"/>
            <a:ext cx="24919034" cy="70521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571499" indent="-571499">
              <a:spcBef>
                <a:spcPts val="300"/>
              </a:spcBef>
              <a:buSzPct val="40000"/>
              <a:buBlip>
                <a:blip r:embed="rId3"/>
              </a:buBlip>
              <a:defRPr sz="3400"/>
            </a:pPr>
            <a:r>
              <a:t>Polyglot - The term and it’s meaning</a:t>
            </a:r>
          </a:p>
          <a:p>
            <a:pPr marL="571499" indent="-571499">
              <a:spcBef>
                <a:spcPts val="300"/>
              </a:spcBef>
              <a:buSzPct val="40000"/>
              <a:buBlip>
                <a:blip r:embed="rId3"/>
              </a:buBlip>
              <a:defRPr sz="3400"/>
            </a:pPr>
            <a:endParaRPr/>
          </a:p>
          <a:p>
            <a:pPr marL="571499" indent="-571499">
              <a:spcBef>
                <a:spcPts val="300"/>
              </a:spcBef>
              <a:buSzPct val="40000"/>
              <a:buBlip>
                <a:blip r:embed="rId3"/>
              </a:buBlip>
              <a:defRPr sz="3400"/>
            </a:pPr>
            <a:r>
              <a:t>Poly-this,Poly-that --- How do u make sense of it?</a:t>
            </a:r>
          </a:p>
          <a:p>
            <a:pPr marL="571499" indent="-571499">
              <a:spcBef>
                <a:spcPts val="300"/>
              </a:spcBef>
              <a:buSzPct val="40000"/>
              <a:buBlip>
                <a:blip r:embed="rId3"/>
              </a:buBlip>
              <a:defRPr sz="3400"/>
            </a:pPr>
            <a:endParaRPr/>
          </a:p>
          <a:p>
            <a:pPr marL="571499" indent="-571499">
              <a:spcBef>
                <a:spcPts val="300"/>
              </a:spcBef>
              <a:buSzPct val="40000"/>
              <a:buBlip>
                <a:blip r:embed="rId3"/>
              </a:buBlip>
              <a:defRPr sz="3400"/>
            </a:pPr>
            <a:r>
              <a:t>Programming – Formal Models/Paradigms/Compilation/Expressive Power/Intent</a:t>
            </a:r>
          </a:p>
          <a:p>
            <a:pPr marL="571499" indent="-571499">
              <a:spcBef>
                <a:spcPts val="300"/>
              </a:spcBef>
              <a:buSzPct val="40000"/>
              <a:buBlip>
                <a:blip r:embed="rId3"/>
              </a:buBlip>
              <a:defRPr sz="3400"/>
            </a:pPr>
            <a:r>
              <a:t>specification ( How to view PL landscape?)</a:t>
            </a:r>
          </a:p>
          <a:p>
            <a:pPr marL="571499" indent="-571499">
              <a:spcBef>
                <a:spcPts val="300"/>
              </a:spcBef>
              <a:buSzPct val="40000"/>
              <a:buBlip>
                <a:blip r:embed="rId3"/>
              </a:buBlip>
              <a:defRPr sz="3400"/>
            </a:pPr>
            <a:endParaRPr/>
          </a:p>
          <a:p>
            <a:pPr marL="571499" indent="-571499">
              <a:spcBef>
                <a:spcPts val="300"/>
              </a:spcBef>
              <a:buSzPct val="40000"/>
              <a:buBlip>
                <a:blip r:embed="rId3"/>
              </a:buBlip>
              <a:defRPr sz="3400"/>
            </a:pPr>
            <a:r>
              <a:t>Encoding Architecture/Design/Models/Techniques in a Language Agnostic Manner.</a:t>
            </a:r>
          </a:p>
          <a:p>
            <a:pPr marL="571499" indent="-571499">
              <a:spcBef>
                <a:spcPts val="300"/>
              </a:spcBef>
              <a:buSzPct val="40000"/>
              <a:buBlip>
                <a:blip r:embed="rId3"/>
              </a:buBlip>
              <a:defRPr sz="3400"/>
            </a:pPr>
            <a:endParaRPr/>
          </a:p>
          <a:p>
            <a:pPr marL="571499" indent="-571499">
              <a:spcBef>
                <a:spcPts val="300"/>
              </a:spcBef>
              <a:buSzPct val="40000"/>
              <a:buBlip>
                <a:blip r:embed="rId3"/>
              </a:buBlip>
              <a:defRPr sz="3400"/>
            </a:pPr>
            <a:r>
              <a:t>How to Transfer Ontology/Idioms/Patterns/Style from One language to another?</a:t>
            </a:r>
          </a:p>
          <a:p>
            <a:pPr marL="571499" indent="-571499">
              <a:spcBef>
                <a:spcPts val="300"/>
              </a:spcBef>
              <a:buSzPct val="40000"/>
              <a:buBlip>
                <a:blip r:embed="rId3"/>
              </a:buBlip>
              <a:defRPr sz="3400"/>
            </a:pPr>
            <a:endParaRPr/>
          </a:p>
          <a:p>
            <a:pPr marL="571499" indent="-571499">
              <a:spcBef>
                <a:spcPts val="300"/>
              </a:spcBef>
              <a:buSzPct val="40000"/>
              <a:buBlip>
                <a:blip r:embed="rId3"/>
              </a:buBlip>
              <a:defRPr sz="3400"/>
            </a:pPr>
            <a:r>
              <a:t>Pragmatics of working as a Polyglot Professional</a:t>
            </a:r>
          </a:p>
          <a:p>
            <a:pPr marL="571499" indent="-571499">
              <a:spcBef>
                <a:spcPts val="300"/>
              </a:spcBef>
              <a:buSzPct val="40000"/>
              <a:buBlip>
                <a:blip r:embed="rId3"/>
              </a:buBlip>
              <a:defRPr sz="3400"/>
            </a:pPr>
            <a:endParaRPr/>
          </a:p>
          <a:p>
            <a:pPr marL="571499" indent="-571499">
              <a:spcBef>
                <a:spcPts val="300"/>
              </a:spcBef>
              <a:buSzPct val="40000"/>
              <a:buBlip>
                <a:blip r:embed="rId3"/>
              </a:buBlip>
              <a:defRPr sz="3400"/>
            </a:pPr>
            <a:r>
              <a:t>Anecdotes/Case Studies/Stories/Events which mandated Polyglot development.</a:t>
            </a:r>
          </a:p>
        </p:txBody>
      </p:sp>
      <p:sp>
        <p:nvSpPr>
          <p:cNvPr id="178" name="Circle"/>
          <p:cNvSpPr/>
          <p:nvPr/>
        </p:nvSpPr>
        <p:spPr>
          <a:xfrm>
            <a:off x="115062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79" name="Circle"/>
          <p:cNvSpPr/>
          <p:nvPr/>
        </p:nvSpPr>
        <p:spPr>
          <a:xfrm>
            <a:off x="117094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80" name="Circle"/>
          <p:cNvSpPr/>
          <p:nvPr/>
        </p:nvSpPr>
        <p:spPr>
          <a:xfrm>
            <a:off x="119126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81" name="Circle"/>
          <p:cNvSpPr/>
          <p:nvPr/>
        </p:nvSpPr>
        <p:spPr>
          <a:xfrm>
            <a:off x="121158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82" name="Circle"/>
          <p:cNvSpPr/>
          <p:nvPr/>
        </p:nvSpPr>
        <p:spPr>
          <a:xfrm>
            <a:off x="123190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83" name="Circle"/>
          <p:cNvSpPr/>
          <p:nvPr/>
        </p:nvSpPr>
        <p:spPr>
          <a:xfrm>
            <a:off x="125222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84" name="Circle"/>
          <p:cNvSpPr/>
          <p:nvPr/>
        </p:nvSpPr>
        <p:spPr>
          <a:xfrm>
            <a:off x="12725400" y="2193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732246"/>
            <a:ext cx="20031075" cy="11859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GB" altLang="en-US" sz="8800" dirty="0"/>
              <a:t>Who are they ?</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pic>
        <p:nvPicPr>
          <p:cNvPr id="5" name="Picture 2">
            <a:extLst>
              <a:ext uri="{FF2B5EF4-FFF2-40B4-BE49-F238E27FC236}">
                <a16:creationId xmlns:a16="http://schemas.microsoft.com/office/drawing/2014/main" id="{1142556A-6F87-4026-8066-20A66F0667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6078" y="4698493"/>
            <a:ext cx="20031074" cy="6674357"/>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340764826"/>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738401"/>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GB" altLang="en-US" dirty="0"/>
              <a:t>KURT GODEL</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2" name="Rectangle 1">
            <a:extLst>
              <a:ext uri="{FF2B5EF4-FFF2-40B4-BE49-F238E27FC236}">
                <a16:creationId xmlns:a16="http://schemas.microsoft.com/office/drawing/2014/main" id="{F382724B-2118-47B4-97E9-DA0B3CB5022D}"/>
              </a:ext>
            </a:extLst>
          </p:cNvPr>
          <p:cNvSpPr/>
          <p:nvPr/>
        </p:nvSpPr>
        <p:spPr>
          <a:xfrm>
            <a:off x="3400425" y="4764722"/>
            <a:ext cx="19002375" cy="4778231"/>
          </a:xfrm>
          <a:prstGeom prst="rect">
            <a:avLst/>
          </a:prstGeom>
        </p:spPr>
        <p:txBody>
          <a:bodyPr wrap="square">
            <a:spAutoFit/>
          </a:bodyPr>
          <a:lstStyle/>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Austrian Logician who proved the incompleteness theorem</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Mathematics is not consistent ? </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Demoralizing for the whole world</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Return of the “GOD” ?</a:t>
            </a:r>
          </a:p>
        </p:txBody>
      </p:sp>
    </p:spTree>
    <p:extLst>
      <p:ext uri="{BB962C8B-B14F-4D97-AF65-F5344CB8AC3E}">
        <p14:creationId xmlns:p14="http://schemas.microsoft.com/office/powerpoint/2010/main" val="3027918909"/>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732246"/>
            <a:ext cx="20031075" cy="11859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GB" altLang="en-US" sz="8800" dirty="0"/>
              <a:t>Hilbert's Scheme got broken</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pic>
        <p:nvPicPr>
          <p:cNvPr id="6" name="Picture 2">
            <a:extLst>
              <a:ext uri="{FF2B5EF4-FFF2-40B4-BE49-F238E27FC236}">
                <a16:creationId xmlns:a16="http://schemas.microsoft.com/office/drawing/2014/main" id="{DDE5DB84-6BFF-44C0-9CE1-C06D900320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94886" y="4406122"/>
            <a:ext cx="17322014" cy="580692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401951745"/>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738401"/>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lvl="0"/>
            <a:r>
              <a:rPr lang="en-GB" altLang="en-US" dirty="0"/>
              <a:t>The BY-PRODUCT</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2" name="Rectangle 1">
            <a:extLst>
              <a:ext uri="{FF2B5EF4-FFF2-40B4-BE49-F238E27FC236}">
                <a16:creationId xmlns:a16="http://schemas.microsoft.com/office/drawing/2014/main" id="{F382724B-2118-47B4-97E9-DA0B3CB5022D}"/>
              </a:ext>
            </a:extLst>
          </p:cNvPr>
          <p:cNvSpPr/>
          <p:nvPr/>
        </p:nvSpPr>
        <p:spPr>
          <a:xfrm>
            <a:off x="1145717" y="3878897"/>
            <a:ext cx="21147086" cy="6093976"/>
          </a:xfrm>
          <a:prstGeom prst="rect">
            <a:avLst/>
          </a:prstGeom>
        </p:spPr>
        <p:txBody>
          <a:bodyPr wrap="square">
            <a:spAutoFit/>
          </a:bodyPr>
          <a:lstStyle/>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Alonzo Church invented Lambda Calculus</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Turing came up with the concept of Turing Machine</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They were trying to solve the decision problem in the Predicate Calculus</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Both Failed in finding an algorithmic procedure for the decision problem. </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   ( Some stuff is not computable ! )</a:t>
            </a:r>
            <a:r>
              <a:rPr lang="ar-SA" altLang="en-US" dirty="0">
                <a:cs typeface="Arial" panose="020B0604020202020204" pitchFamily="34" charset="0"/>
              </a:rPr>
              <a:t>‏</a:t>
            </a:r>
            <a:endParaRPr kumimoji="0" lang="en-GB" altLang="en-US" sz="4800" b="0" i="0" u="none" strike="noStrike" kern="0" cap="none" spc="0" normalizeH="0" baseline="0" noProof="0" dirty="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821640169"/>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738401"/>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GB" altLang="en-US"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Three Programming Paradigms</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2" name="Rectangle 1">
            <a:extLst>
              <a:ext uri="{FF2B5EF4-FFF2-40B4-BE49-F238E27FC236}">
                <a16:creationId xmlns:a16="http://schemas.microsoft.com/office/drawing/2014/main" id="{F382724B-2118-47B4-97E9-DA0B3CB5022D}"/>
              </a:ext>
            </a:extLst>
          </p:cNvPr>
          <p:cNvSpPr/>
          <p:nvPr/>
        </p:nvSpPr>
        <p:spPr>
          <a:xfrm>
            <a:off x="1145717" y="3878897"/>
            <a:ext cx="21147086" cy="7409721"/>
          </a:xfrm>
          <a:prstGeom prst="rect">
            <a:avLst/>
          </a:prstGeom>
        </p:spPr>
        <p:txBody>
          <a:bodyPr wrap="square">
            <a:spAutoFit/>
          </a:bodyPr>
          <a:lstStyle/>
          <a:p>
            <a:pPr marL="685800" indent="-685800">
              <a:lnSpc>
                <a:spcPct val="100000"/>
              </a:lnSpc>
              <a:buFont typeface="Arial" panose="020B0604020202020204" pitchFamily="34" charset="0"/>
              <a:buChar char="•"/>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Imperative Programming using C/C++,</a:t>
            </a:r>
            <a:r>
              <a:rPr lang="en-GB" altLang="en-US" dirty="0" err="1"/>
              <a:t>Java,C#,Perl</a:t>
            </a:r>
            <a:r>
              <a:rPr lang="en-GB" altLang="en-US" dirty="0"/>
              <a:t> and Visual Basic etc.</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	  Turing Machine is the foundation. </a:t>
            </a:r>
          </a:p>
          <a:p>
            <a:pPr marL="685800" indent="-685800">
              <a:lnSpc>
                <a:spcPct val="100000"/>
              </a:lnSpc>
              <a:buFont typeface="Arial" panose="020B0604020202020204" pitchFamily="34" charset="0"/>
              <a:buChar char="•"/>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Functional Programming using </a:t>
            </a:r>
            <a:r>
              <a:rPr lang="en-GB" altLang="en-US" dirty="0" err="1"/>
              <a:t>LISP,Scheme,ML,Haskell,Miranda</a:t>
            </a:r>
            <a:r>
              <a:rPr lang="en-GB" altLang="en-US" dirty="0"/>
              <a:t> etc.</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 	  Lambda Calculus is the foundation</a:t>
            </a:r>
          </a:p>
          <a:p>
            <a:pPr marL="685800" indent="-685800">
              <a:lnSpc>
                <a:spcPct val="100000"/>
              </a:lnSpc>
              <a:buFont typeface="Arial" panose="020B0604020202020204" pitchFamily="34" charset="0"/>
              <a:buChar char="•"/>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Logic Programming using </a:t>
            </a:r>
            <a:r>
              <a:rPr lang="en-GB" altLang="en-US" dirty="0" err="1"/>
              <a:t>Prolog,DataLog</a:t>
            </a:r>
            <a:r>
              <a:rPr lang="en-GB" altLang="en-US" dirty="0"/>
              <a:t>, SQL etc</a:t>
            </a:r>
          </a:p>
          <a:p>
            <a:pPr lvl="1">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	  Based on Predicate Calculus </a:t>
            </a:r>
          </a:p>
        </p:txBody>
      </p:sp>
    </p:spTree>
    <p:extLst>
      <p:ext uri="{BB962C8B-B14F-4D97-AF65-F5344CB8AC3E}">
        <p14:creationId xmlns:p14="http://schemas.microsoft.com/office/powerpoint/2010/main" val="4129168430"/>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738401"/>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GB" altLang="en-US"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Imperative Programming</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2" name="Rectangle 1">
            <a:extLst>
              <a:ext uri="{FF2B5EF4-FFF2-40B4-BE49-F238E27FC236}">
                <a16:creationId xmlns:a16="http://schemas.microsoft.com/office/drawing/2014/main" id="{F382724B-2118-47B4-97E9-DA0B3CB5022D}"/>
              </a:ext>
            </a:extLst>
          </p:cNvPr>
          <p:cNvSpPr/>
          <p:nvPr/>
        </p:nvSpPr>
        <p:spPr>
          <a:xfrm>
            <a:off x="1145717" y="3878897"/>
            <a:ext cx="21147086" cy="6255559"/>
          </a:xfrm>
          <a:prstGeom prst="rect">
            <a:avLst/>
          </a:prstGeom>
        </p:spPr>
        <p:txBody>
          <a:bodyPr wrap="square">
            <a:spAutoFit/>
          </a:bodyPr>
          <a:lstStyle/>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Command Oriented Programming.</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Statement Oriented </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Function is what u evaluate for it’s value and statement is what u execute for it’s effect.</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X= X + 1 can give shiver to any person when he encounters it for the first time.</a:t>
            </a:r>
          </a:p>
        </p:txBody>
      </p:sp>
    </p:spTree>
    <p:extLst>
      <p:ext uri="{BB962C8B-B14F-4D97-AF65-F5344CB8AC3E}">
        <p14:creationId xmlns:p14="http://schemas.microsoft.com/office/powerpoint/2010/main" val="4085767016"/>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738401"/>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GB" altLang="en-US"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Functional Programming</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2" name="Rectangle 1">
            <a:extLst>
              <a:ext uri="{FF2B5EF4-FFF2-40B4-BE49-F238E27FC236}">
                <a16:creationId xmlns:a16="http://schemas.microsoft.com/office/drawing/2014/main" id="{F382724B-2118-47B4-97E9-DA0B3CB5022D}"/>
              </a:ext>
            </a:extLst>
          </p:cNvPr>
          <p:cNvSpPr/>
          <p:nvPr/>
        </p:nvSpPr>
        <p:spPr>
          <a:xfrm>
            <a:off x="1145716" y="3878897"/>
            <a:ext cx="22092567" cy="7409721"/>
          </a:xfrm>
          <a:prstGeom prst="rect">
            <a:avLst/>
          </a:prstGeom>
        </p:spPr>
        <p:txBody>
          <a:bodyPr wrap="square">
            <a:spAutoFit/>
          </a:bodyPr>
          <a:lstStyle/>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Function as the unit of computation.</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Functions can be composed arbitrarily</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How can I write programs without Loop ?</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Recursion is a good substitute.</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Referential Transparency of the functions</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Controlled manipulation of state is necessary for the real world.</a:t>
            </a:r>
          </a:p>
        </p:txBody>
      </p:sp>
    </p:spTree>
    <p:extLst>
      <p:ext uri="{BB962C8B-B14F-4D97-AF65-F5344CB8AC3E}">
        <p14:creationId xmlns:p14="http://schemas.microsoft.com/office/powerpoint/2010/main" val="567164236"/>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738401"/>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GB" altLang="en-US"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Logic Programming</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2" name="Rectangle 1">
            <a:extLst>
              <a:ext uri="{FF2B5EF4-FFF2-40B4-BE49-F238E27FC236}">
                <a16:creationId xmlns:a16="http://schemas.microsoft.com/office/drawing/2014/main" id="{F382724B-2118-47B4-97E9-DA0B3CB5022D}"/>
              </a:ext>
            </a:extLst>
          </p:cNvPr>
          <p:cNvSpPr/>
          <p:nvPr/>
        </p:nvSpPr>
        <p:spPr>
          <a:xfrm>
            <a:off x="1145716" y="3878897"/>
            <a:ext cx="22092567" cy="6093976"/>
          </a:xfrm>
          <a:prstGeom prst="rect">
            <a:avLst/>
          </a:prstGeom>
        </p:spPr>
        <p:txBody>
          <a:bodyPr wrap="square">
            <a:spAutoFit/>
          </a:bodyPr>
          <a:lstStyle/>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Declarative Model of computation</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Logical Deduction is a medium for computation.</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Has got good support for parallelism.</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Heavy use of recursion and Depth first search.</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Used in writing </a:t>
            </a:r>
            <a:r>
              <a:rPr lang="en-GB" altLang="en-US" dirty="0" err="1"/>
              <a:t>Huerisitics</a:t>
            </a:r>
            <a:r>
              <a:rPr lang="en-GB" altLang="en-US" dirty="0"/>
              <a:t> based programs.</a:t>
            </a:r>
          </a:p>
        </p:txBody>
      </p:sp>
    </p:spTree>
    <p:extLst>
      <p:ext uri="{BB962C8B-B14F-4D97-AF65-F5344CB8AC3E}">
        <p14:creationId xmlns:p14="http://schemas.microsoft.com/office/powerpoint/2010/main" val="278151204"/>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4" name="Why we (Indians) are natural Polyglots?">
            <a:extLst>
              <a:ext uri="{FF2B5EF4-FFF2-40B4-BE49-F238E27FC236}">
                <a16:creationId xmlns:a16="http://schemas.microsoft.com/office/drawing/2014/main" id="{B071909A-792E-4F6F-84A3-14390CA9C4D4}"/>
              </a:ext>
            </a:extLst>
          </p:cNvPr>
          <p:cNvSpPr txBox="1"/>
          <p:nvPr/>
        </p:nvSpPr>
        <p:spPr>
          <a:xfrm>
            <a:off x="2776078" y="1738401"/>
            <a:ext cx="20031075"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pPr marL="0" marR="0" lvl="0" indent="0" algn="ctr" defTabSz="2438338" rtl="0" eaLnBrk="1" fontAlgn="auto" latinLnBrk="0" hangingPunct="0">
              <a:lnSpc>
                <a:spcPct val="80000"/>
              </a:lnSpc>
              <a:spcBef>
                <a:spcPts val="0"/>
              </a:spcBef>
              <a:spcAft>
                <a:spcPts val="0"/>
              </a:spcAft>
              <a:buClrTx/>
              <a:buSzTx/>
              <a:buFontTx/>
              <a:buNone/>
              <a:tabLst/>
              <a:defRPr/>
            </a:pPr>
            <a:r>
              <a:rPr kumimoji="0" lang="en-GB" altLang="en-US"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rPr>
              <a:t>Conclusion</a:t>
            </a:r>
            <a:endParaRPr kumimoji="0" sz="8700" b="1" i="0" u="none" strike="noStrike" kern="0" cap="none" spc="-174" normalizeH="0" baseline="0" noProof="0" dirty="0">
              <a:ln>
                <a:noFill/>
              </a:ln>
              <a:gradFill flip="none" rotWithShape="1">
                <a:gsLst>
                  <a:gs pos="0">
                    <a:srgbClr val="CA26BA"/>
                  </a:gs>
                  <a:gs pos="100000">
                    <a:srgbClr val="1F2FAC"/>
                  </a:gs>
                </a:gsLst>
                <a:lin ang="10774971" scaled="0"/>
              </a:gradFill>
              <a:effectLst/>
              <a:uLnTx/>
              <a:uFillTx/>
              <a:latin typeface="Helvetica Neue"/>
              <a:sym typeface="Helvetica Neue"/>
            </a:endParaRPr>
          </a:p>
        </p:txBody>
      </p:sp>
      <p:sp>
        <p:nvSpPr>
          <p:cNvPr id="2" name="Rectangle 1">
            <a:extLst>
              <a:ext uri="{FF2B5EF4-FFF2-40B4-BE49-F238E27FC236}">
                <a16:creationId xmlns:a16="http://schemas.microsoft.com/office/drawing/2014/main" id="{F382724B-2118-47B4-97E9-DA0B3CB5022D}"/>
              </a:ext>
            </a:extLst>
          </p:cNvPr>
          <p:cNvSpPr/>
          <p:nvPr/>
        </p:nvSpPr>
        <p:spPr>
          <a:xfrm>
            <a:off x="1145716" y="3878897"/>
            <a:ext cx="22092567" cy="9464129"/>
          </a:xfrm>
          <a:prstGeom prst="rect">
            <a:avLst/>
          </a:prstGeom>
        </p:spPr>
        <p:txBody>
          <a:bodyPr wrap="square">
            <a:spAutoFit/>
          </a:bodyPr>
          <a:lstStyle/>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Competence = Skill + Knowledge + Meta-Knowledge</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Learn Programming Language Theory</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Learn for Reasoning!</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There are only three types of Programming paradigms</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If you learn, those paradigms, every programming language is just a syntactic sugar</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r>
              <a:rPr lang="en-GB" altLang="en-US" dirty="0"/>
              <a:t>Be language agnostic and platform agnostic</a:t>
            </a:r>
          </a:p>
          <a:p>
            <a:pPr>
              <a:lnSpc>
                <a:spcPct val="100000"/>
              </a:lnSpc>
              <a:tabLst>
                <a:tab pos="911225" algn="l"/>
                <a:tab pos="1825625" algn="l"/>
                <a:tab pos="2740025" algn="l"/>
                <a:tab pos="3654425" algn="l"/>
                <a:tab pos="4568825" algn="l"/>
                <a:tab pos="5483225" algn="l"/>
                <a:tab pos="6397625" algn="l"/>
                <a:tab pos="7312025" algn="l"/>
                <a:tab pos="8226425" algn="l"/>
                <a:tab pos="9140825" algn="l"/>
                <a:tab pos="10055225" algn="l"/>
              </a:tabLst>
            </a:pPr>
            <a:endParaRPr lang="en-GB" altLang="en-US" dirty="0"/>
          </a:p>
        </p:txBody>
      </p:sp>
    </p:spTree>
    <p:extLst>
      <p:ext uri="{BB962C8B-B14F-4D97-AF65-F5344CB8AC3E}">
        <p14:creationId xmlns:p14="http://schemas.microsoft.com/office/powerpoint/2010/main" val="3945951445"/>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7" name="Image" descr="Image"/>
          <p:cNvPicPr>
            <a:picLocks noChangeAspect="1"/>
          </p:cNvPicPr>
          <p:nvPr/>
        </p:nvPicPr>
        <p:blipFill>
          <a:blip r:embed="rId2"/>
          <a:srcRect t="44072"/>
          <a:stretch>
            <a:fillRect/>
          </a:stretch>
        </p:blipFill>
        <p:spPr>
          <a:xfrm>
            <a:off x="5556" y="7639"/>
            <a:ext cx="23291801" cy="3253086"/>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6" name="Image" descr="Image"/>
          <p:cNvPicPr>
            <a:picLocks noChangeAspect="1"/>
          </p:cNvPicPr>
          <p:nvPr/>
        </p:nvPicPr>
        <p:blipFill>
          <a:blip r:embed="rId2"/>
          <a:srcRect b="33466"/>
          <a:stretch>
            <a:fillRect/>
          </a:stretch>
        </p:blipFill>
        <p:spPr>
          <a:xfrm>
            <a:off x="0" y="11363764"/>
            <a:ext cx="24384169" cy="2340594"/>
          </a:xfrm>
          <a:prstGeom prst="rect">
            <a:avLst/>
          </a:prstGeom>
          <a:ln w="12700">
            <a:miter lim="400000"/>
          </a:ln>
        </p:spPr>
      </p:pic>
      <p:sp>
        <p:nvSpPr>
          <p:cNvPr id="187" name="Putting things into Context"/>
          <p:cNvSpPr txBox="1"/>
          <p:nvPr/>
        </p:nvSpPr>
        <p:spPr>
          <a:xfrm>
            <a:off x="2283977" y="5222569"/>
            <a:ext cx="19816047" cy="18992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11900" b="1" spc="-237">
                <a:gradFill flip="none" rotWithShape="1">
                  <a:gsLst>
                    <a:gs pos="0">
                      <a:srgbClr val="CA26BA"/>
                    </a:gs>
                    <a:gs pos="100000">
                      <a:srgbClr val="1F2FAC"/>
                    </a:gs>
                  </a:gsLst>
                  <a:lin ang="10774971" scaled="0"/>
                </a:gradFill>
              </a:defRPr>
            </a:lvl1pPr>
          </a:lstStyle>
          <a:p>
            <a:r>
              <a:rPr dirty="0"/>
              <a:t>Putting things into Context</a:t>
            </a:r>
          </a:p>
        </p:txBody>
      </p:sp>
      <p:pic>
        <p:nvPicPr>
          <p:cNvPr id="188" name="Image" descr="Image"/>
          <p:cNvPicPr>
            <a:picLocks noChangeAspect="1"/>
          </p:cNvPicPr>
          <p:nvPr/>
        </p:nvPicPr>
        <p:blipFill>
          <a:blip r:embed="rId3"/>
          <a:srcRect t="31845"/>
          <a:stretch>
            <a:fillRect/>
          </a:stretch>
        </p:blipFill>
        <p:spPr>
          <a:xfrm>
            <a:off x="5556" y="7639"/>
            <a:ext cx="23291801" cy="3964286"/>
          </a:xfrm>
          <a:prstGeom prst="rect">
            <a:avLst/>
          </a:prstGeom>
          <a:ln w="12700">
            <a:miter lim="400000"/>
          </a:ln>
        </p:spPr>
      </p:pic>
    </p:spTree>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9"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1" name="Image" descr="Image"/>
          <p:cNvPicPr>
            <a:picLocks noChangeAspect="1"/>
          </p:cNvPicPr>
          <p:nvPr/>
        </p:nvPicPr>
        <p:blipFill>
          <a:blip r:embed="rId2"/>
          <a:srcRect b="33466"/>
          <a:stretch>
            <a:fillRect/>
          </a:stretch>
        </p:blipFill>
        <p:spPr>
          <a:xfrm>
            <a:off x="0" y="11363764"/>
            <a:ext cx="24384169" cy="2340594"/>
          </a:xfrm>
          <a:prstGeom prst="rect">
            <a:avLst/>
          </a:prstGeom>
          <a:ln w="12700">
            <a:miter lim="400000"/>
          </a:ln>
        </p:spPr>
      </p:pic>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3"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 name="Image" descr="Image"/>
          <p:cNvPicPr>
            <a:picLocks noChangeAspect="1"/>
          </p:cNvPicPr>
          <p:nvPr/>
        </p:nvPicPr>
        <p:blipFill>
          <a:blip r:embed="rId2"/>
          <a:srcRect t="44072"/>
          <a:stretch>
            <a:fillRect/>
          </a:stretch>
        </p:blipFill>
        <p:spPr>
          <a:xfrm>
            <a:off x="5556" y="7639"/>
            <a:ext cx="23291801" cy="3253086"/>
          </a:xfrm>
          <a:prstGeom prst="rect">
            <a:avLst/>
          </a:prstGeom>
          <a:ln w="12700">
            <a:miter lim="400000"/>
          </a:ln>
        </p:spPr>
      </p:pic>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7" name="14242" descr="14242"/>
          <p:cNvPicPr>
            <a:picLocks noChangeAspect="1"/>
          </p:cNvPicPr>
          <p:nvPr/>
        </p:nvPicPr>
        <p:blipFill>
          <a:blip r:embed="rId2"/>
          <a:stretch>
            <a:fillRect/>
          </a:stretch>
        </p:blipFill>
        <p:spPr>
          <a:xfrm>
            <a:off x="0" y="0"/>
            <a:ext cx="24384000" cy="13716000"/>
          </a:xfrm>
          <a:prstGeom prst="rect">
            <a:avLst/>
          </a:prstGeom>
          <a:ln w="12700">
            <a:miter lim="400000"/>
          </a:ln>
        </p:spPr>
      </p:pic>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9" name="Image" descr="Image"/>
          <p:cNvPicPr>
            <a:picLocks noChangeAspect="1"/>
          </p:cNvPicPr>
          <p:nvPr/>
        </p:nvPicPr>
        <p:blipFill>
          <a:blip r:embed="rId2"/>
          <a:srcRect b="33466"/>
          <a:stretch>
            <a:fillRect/>
          </a:stretch>
        </p:blipFill>
        <p:spPr>
          <a:xfrm>
            <a:off x="0" y="11363764"/>
            <a:ext cx="24384169" cy="2340594"/>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0" name="Image" descr="Image"/>
          <p:cNvPicPr>
            <a:picLocks noChangeAspect="1"/>
          </p:cNvPicPr>
          <p:nvPr/>
        </p:nvPicPr>
        <p:blipFill>
          <a:blip r:embed="rId2"/>
          <a:stretch>
            <a:fillRect/>
          </a:stretch>
        </p:blipFill>
        <p:spPr>
          <a:xfrm>
            <a:off x="0" y="0"/>
            <a:ext cx="24384000" cy="13716000"/>
          </a:xfrm>
          <a:prstGeom prst="rect">
            <a:avLst/>
          </a:prstGeom>
          <a:ln w="12700">
            <a:miter lim="400000"/>
          </a:ln>
        </p:spPr>
      </p:pic>
      <p:sp>
        <p:nvSpPr>
          <p:cNvPr id="191" name="Let us meet…"/>
          <p:cNvSpPr txBox="1"/>
          <p:nvPr/>
        </p:nvSpPr>
        <p:spPr>
          <a:xfrm>
            <a:off x="13138607" y="4045408"/>
            <a:ext cx="9956581" cy="33645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lnSpc>
                <a:spcPct val="80000"/>
              </a:lnSpc>
              <a:spcBef>
                <a:spcPts val="0"/>
              </a:spcBef>
              <a:defRPr sz="8700" b="1" spc="-174">
                <a:gradFill flip="none" rotWithShape="1">
                  <a:gsLst>
                    <a:gs pos="0">
                      <a:srgbClr val="CA26BA"/>
                    </a:gs>
                    <a:gs pos="100000">
                      <a:srgbClr val="1F2FAC"/>
                    </a:gs>
                  </a:gsLst>
                  <a:lin ang="10774971" scaled="0"/>
                </a:gradFill>
              </a:defRPr>
            </a:pPr>
            <a:r>
              <a:t>Let us meet </a:t>
            </a:r>
          </a:p>
          <a:p>
            <a:pPr algn="ctr">
              <a:lnSpc>
                <a:spcPct val="80000"/>
              </a:lnSpc>
              <a:spcBef>
                <a:spcPts val="0"/>
              </a:spcBef>
              <a:defRPr sz="14400" b="1" spc="-288">
                <a:gradFill flip="none" rotWithShape="1">
                  <a:gsLst>
                    <a:gs pos="0">
                      <a:srgbClr val="CA26BA"/>
                    </a:gs>
                    <a:gs pos="100000">
                      <a:srgbClr val="1F2FAC"/>
                    </a:gs>
                  </a:gsLst>
                  <a:lin ang="10774971" scaled="0"/>
                </a:gradFill>
              </a:defRPr>
            </a:pPr>
            <a:r>
              <a:t>Kato Lomb!</a:t>
            </a:r>
          </a:p>
        </p:txBody>
      </p:sp>
      <p:sp>
        <p:nvSpPr>
          <p:cNvPr id="192" name="Circle"/>
          <p:cNvSpPr/>
          <p:nvPr/>
        </p:nvSpPr>
        <p:spPr>
          <a:xfrm>
            <a:off x="17284700" y="75656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93" name="Circle"/>
          <p:cNvSpPr/>
          <p:nvPr/>
        </p:nvSpPr>
        <p:spPr>
          <a:xfrm>
            <a:off x="17487900" y="75656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94" name="Circle"/>
          <p:cNvSpPr/>
          <p:nvPr/>
        </p:nvSpPr>
        <p:spPr>
          <a:xfrm>
            <a:off x="17691100" y="75656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95" name="Circle"/>
          <p:cNvSpPr/>
          <p:nvPr/>
        </p:nvSpPr>
        <p:spPr>
          <a:xfrm>
            <a:off x="17894300" y="75656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96" name="Circle"/>
          <p:cNvSpPr/>
          <p:nvPr/>
        </p:nvSpPr>
        <p:spPr>
          <a:xfrm>
            <a:off x="18097500" y="75656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97" name="Circle"/>
          <p:cNvSpPr/>
          <p:nvPr/>
        </p:nvSpPr>
        <p:spPr>
          <a:xfrm>
            <a:off x="18300700" y="75656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198" name="Circle"/>
          <p:cNvSpPr/>
          <p:nvPr/>
        </p:nvSpPr>
        <p:spPr>
          <a:xfrm>
            <a:off x="18503900" y="75656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pic>
        <p:nvPicPr>
          <p:cNvPr id="199" name="14242" descr="14242"/>
          <p:cNvPicPr>
            <a:picLocks noChangeAspect="1"/>
          </p:cNvPicPr>
          <p:nvPr/>
        </p:nvPicPr>
        <p:blipFill>
          <a:blip r:embed="rId3"/>
          <a:stretch>
            <a:fillRect/>
          </a:stretch>
        </p:blipFill>
        <p:spPr>
          <a:xfrm>
            <a:off x="0" y="0"/>
            <a:ext cx="24384000" cy="13716000"/>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1" name="Image" descr="Image"/>
          <p:cNvPicPr>
            <a:picLocks noChangeAspect="1"/>
          </p:cNvPicPr>
          <p:nvPr/>
        </p:nvPicPr>
        <p:blipFill>
          <a:blip r:embed="rId2"/>
          <a:srcRect l="5032" t="45982"/>
          <a:stretch>
            <a:fillRect/>
          </a:stretch>
        </p:blipFill>
        <p:spPr>
          <a:xfrm rot="10800000" flipH="1">
            <a:off x="-18815" y="10574039"/>
            <a:ext cx="22119532" cy="3141961"/>
          </a:xfrm>
          <a:prstGeom prst="rect">
            <a:avLst/>
          </a:prstGeom>
          <a:ln w="12700">
            <a:miter lim="400000"/>
          </a:ln>
        </p:spPr>
      </p:pic>
      <p:sp>
        <p:nvSpPr>
          <p:cNvPr id="202" name="Q&amp;A with Kato Lomb"/>
          <p:cNvSpPr txBox="1"/>
          <p:nvPr/>
        </p:nvSpPr>
        <p:spPr>
          <a:xfrm>
            <a:off x="5658307" y="504974"/>
            <a:ext cx="13067386" cy="14284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r>
              <a:t>Q&amp;A with Kato Lomb</a:t>
            </a:r>
          </a:p>
        </p:txBody>
      </p:sp>
      <p:sp>
        <p:nvSpPr>
          <p:cNvPr id="203" name="Circle"/>
          <p:cNvSpPr/>
          <p:nvPr/>
        </p:nvSpPr>
        <p:spPr>
          <a:xfrm>
            <a:off x="11125200" y="2066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04" name="Circle"/>
          <p:cNvSpPr/>
          <p:nvPr/>
        </p:nvSpPr>
        <p:spPr>
          <a:xfrm>
            <a:off x="11328400" y="2066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05" name="Circle"/>
          <p:cNvSpPr/>
          <p:nvPr/>
        </p:nvSpPr>
        <p:spPr>
          <a:xfrm>
            <a:off x="11531600" y="2066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06" name="Circle"/>
          <p:cNvSpPr/>
          <p:nvPr/>
        </p:nvSpPr>
        <p:spPr>
          <a:xfrm>
            <a:off x="11734800" y="2066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07" name="Circle"/>
          <p:cNvSpPr/>
          <p:nvPr/>
        </p:nvSpPr>
        <p:spPr>
          <a:xfrm>
            <a:off x="11938000" y="2066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08" name="Circle"/>
          <p:cNvSpPr/>
          <p:nvPr/>
        </p:nvSpPr>
        <p:spPr>
          <a:xfrm>
            <a:off x="12141200" y="2066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09" name="Circle"/>
          <p:cNvSpPr/>
          <p:nvPr/>
        </p:nvSpPr>
        <p:spPr>
          <a:xfrm>
            <a:off x="12344400" y="20665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10" name="Question: Does one need an aptitude to learn so many languages?…"/>
          <p:cNvSpPr txBox="1"/>
          <p:nvPr/>
        </p:nvSpPr>
        <p:spPr>
          <a:xfrm>
            <a:off x="1144204" y="8590000"/>
            <a:ext cx="22736023" cy="3444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100000"/>
              </a:lnSpc>
              <a:spcBef>
                <a:spcPts val="0"/>
              </a:spcBef>
              <a:defRPr sz="2700"/>
            </a:pPr>
            <a:endParaRPr/>
          </a:p>
          <a:p>
            <a:pPr>
              <a:lnSpc>
                <a:spcPct val="100000"/>
              </a:lnSpc>
              <a:spcBef>
                <a:spcPts val="0"/>
              </a:spcBef>
              <a:defRPr sz="2700"/>
            </a:pPr>
            <a:endParaRPr/>
          </a:p>
          <a:p>
            <a:pPr>
              <a:lnSpc>
                <a:spcPct val="100000"/>
              </a:lnSpc>
              <a:spcBef>
                <a:spcPts val="0"/>
              </a:spcBef>
              <a:defRPr sz="2700" b="1"/>
            </a:pPr>
            <a:r>
              <a:t>Question: Does one need an aptitude to learn so many languages?</a:t>
            </a:r>
          </a:p>
          <a:p>
            <a:pPr>
              <a:lnSpc>
                <a:spcPct val="100000"/>
              </a:lnSpc>
              <a:spcBef>
                <a:spcPts val="0"/>
              </a:spcBef>
              <a:defRPr sz="2700"/>
            </a:pPr>
            <a:endParaRPr/>
          </a:p>
          <a:p>
            <a:pPr>
              <a:lnSpc>
                <a:spcPct val="100000"/>
              </a:lnSpc>
              <a:spcBef>
                <a:spcPts val="0"/>
              </a:spcBef>
              <a:defRPr sz="2700"/>
            </a:pPr>
            <a:r>
              <a:t>Answer: No, it is not necessary. A side from mastery in the fine arts, success in learning anything is the result of genuine interest and amount of energy dedicated to it. In my own experience learning languages, I have discovered many useful principles. This book outlines them for you.</a:t>
            </a:r>
          </a:p>
          <a:p>
            <a:pPr>
              <a:lnSpc>
                <a:spcPct val="100000"/>
              </a:lnSpc>
              <a:spcBef>
                <a:spcPts val="0"/>
              </a:spcBef>
              <a:defRPr sz="2700"/>
            </a:pPr>
            <a:r>
              <a:t>I wish to acknowledge that my achievement in languages is due to my collaborators over the years, known and unknown. This book is dedicated to them.</a:t>
            </a:r>
          </a:p>
        </p:txBody>
      </p:sp>
      <p:sp>
        <p:nvSpPr>
          <p:cNvPr id="211" name="Question: Is it possible to know 16 languages?…"/>
          <p:cNvSpPr txBox="1"/>
          <p:nvPr/>
        </p:nvSpPr>
        <p:spPr>
          <a:xfrm>
            <a:off x="1127476" y="2799660"/>
            <a:ext cx="22515480" cy="30257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100000"/>
              </a:lnSpc>
              <a:spcBef>
                <a:spcPts val="0"/>
              </a:spcBef>
              <a:defRPr sz="2700" b="1"/>
            </a:pPr>
            <a:r>
              <a:t>Question: Is it possible to know 16 languages?</a:t>
            </a:r>
          </a:p>
          <a:p>
            <a:pPr>
              <a:lnSpc>
                <a:spcPct val="100000"/>
              </a:lnSpc>
              <a:spcBef>
                <a:spcPts val="0"/>
              </a:spcBef>
              <a:defRPr sz="2700"/>
            </a:pPr>
            <a:endParaRPr/>
          </a:p>
          <a:p>
            <a:pPr>
              <a:lnSpc>
                <a:spcPct val="100000"/>
              </a:lnSpc>
              <a:spcBef>
                <a:spcPts val="0"/>
              </a:spcBef>
              <a:defRPr sz="2700"/>
            </a:pPr>
            <a:r>
              <a:t>Answer: No, it is not possible—at least not at the same level of ability. I only have one mother tongue: Hungarian. Russian, English, French, and German live inside me simultaneously with Hungarian. I can switch between any of these languages with great ease, from one word to another.</a:t>
            </a:r>
          </a:p>
          <a:p>
            <a:pPr>
              <a:lnSpc>
                <a:spcPct val="100000"/>
              </a:lnSpc>
              <a:spcBef>
                <a:spcPts val="0"/>
              </a:spcBef>
              <a:defRPr sz="2700"/>
            </a:pPr>
            <a:r>
              <a:t>Translating texts in Italian, Spanish, Japanese,Chinese, and Polish generally requires me to spend about half a day brushing up on my language skills and perusing the material to be translated.</a:t>
            </a:r>
          </a:p>
          <a:p>
            <a:pPr>
              <a:lnSpc>
                <a:spcPct val="100000"/>
              </a:lnSpc>
              <a:spcBef>
                <a:spcPts val="0"/>
              </a:spcBef>
              <a:defRPr sz="2700"/>
            </a:pPr>
            <a:r>
              <a:t>The other six languages [Bulgarian, Danish, Latin, Romanian, Czech, Ukrainian] I know only through translating literature and technical material.</a:t>
            </a:r>
          </a:p>
        </p:txBody>
      </p:sp>
      <p:sp>
        <p:nvSpPr>
          <p:cNvPr id="212" name="Question: Why haven’t you chosen a career in foreign language teaching?…"/>
          <p:cNvSpPr txBox="1"/>
          <p:nvPr/>
        </p:nvSpPr>
        <p:spPr>
          <a:xfrm>
            <a:off x="1123270" y="5720662"/>
            <a:ext cx="22117492" cy="31581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spcBef>
                <a:spcPts val="0"/>
              </a:spcBef>
              <a:defRPr sz="2700"/>
            </a:pPr>
            <a:endParaRPr/>
          </a:p>
          <a:p>
            <a:pPr>
              <a:spcBef>
                <a:spcPts val="0"/>
              </a:spcBef>
              <a:defRPr sz="2700"/>
            </a:pPr>
            <a:endParaRPr/>
          </a:p>
          <a:p>
            <a:pPr>
              <a:spcBef>
                <a:spcPts val="0"/>
              </a:spcBef>
              <a:defRPr sz="2700" b="1"/>
            </a:pPr>
            <a:r>
              <a:t>Question: Why haven’t you chosen a career in foreign language teaching?</a:t>
            </a:r>
          </a:p>
          <a:p>
            <a:pPr>
              <a:spcBef>
                <a:spcPts val="0"/>
              </a:spcBef>
              <a:defRPr sz="2700"/>
            </a:pPr>
            <a:endParaRPr/>
          </a:p>
          <a:p>
            <a:pPr>
              <a:spcBef>
                <a:spcPts val="0"/>
              </a:spcBef>
              <a:defRPr sz="2700"/>
            </a:pPr>
            <a:r>
              <a:t>Answer: In order to teach, it is not enough to have mastered a whole army of languages. To look it at another way, surely there are many unfortunate people who have needed to undergo multiple stomach surgeries. Yet no one would hand a scalpel over to them and ask them to perform the same surgery they received on another person, simply because they themselves had undergone it so often.If those individualswho conduct surveys and polls had a sense of humor when asking us our occupations, my answer would be “language learner.”</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4" name="Image" descr="Image"/>
          <p:cNvPicPr>
            <a:picLocks noChangeAspect="1"/>
          </p:cNvPicPr>
          <p:nvPr/>
        </p:nvPicPr>
        <p:blipFill>
          <a:blip r:embed="rId2"/>
          <a:srcRect t="39751"/>
          <a:stretch>
            <a:fillRect/>
          </a:stretch>
        </p:blipFill>
        <p:spPr>
          <a:xfrm rot="10800000">
            <a:off x="1145716" y="10213048"/>
            <a:ext cx="23291801" cy="3504407"/>
          </a:xfrm>
          <a:prstGeom prst="rect">
            <a:avLst/>
          </a:prstGeom>
          <a:ln w="12700">
            <a:miter lim="400000"/>
          </a:ln>
        </p:spPr>
      </p:pic>
      <p:sp>
        <p:nvSpPr>
          <p:cNvPr id="215" name="Why we (Indians) are natural Polyglots?"/>
          <p:cNvSpPr txBox="1"/>
          <p:nvPr/>
        </p:nvSpPr>
        <p:spPr>
          <a:xfrm>
            <a:off x="4037630" y="440810"/>
            <a:ext cx="16308739" cy="25219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r>
              <a:rPr dirty="0"/>
              <a:t>Why we (Indians) are natural Polyglots?</a:t>
            </a:r>
          </a:p>
        </p:txBody>
      </p:sp>
      <p:sp>
        <p:nvSpPr>
          <p:cNvPr id="216" name="Circle"/>
          <p:cNvSpPr/>
          <p:nvPr/>
        </p:nvSpPr>
        <p:spPr>
          <a:xfrm>
            <a:off x="11239500" y="31968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17" name="Circle"/>
          <p:cNvSpPr/>
          <p:nvPr/>
        </p:nvSpPr>
        <p:spPr>
          <a:xfrm>
            <a:off x="11442700" y="31968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18" name="Circle"/>
          <p:cNvSpPr/>
          <p:nvPr/>
        </p:nvSpPr>
        <p:spPr>
          <a:xfrm>
            <a:off x="11645900" y="31968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19" name="Circle"/>
          <p:cNvSpPr/>
          <p:nvPr/>
        </p:nvSpPr>
        <p:spPr>
          <a:xfrm>
            <a:off x="11849100" y="31968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20" name="Circle"/>
          <p:cNvSpPr/>
          <p:nvPr/>
        </p:nvSpPr>
        <p:spPr>
          <a:xfrm>
            <a:off x="12052300" y="31968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21" name="Circle"/>
          <p:cNvSpPr/>
          <p:nvPr/>
        </p:nvSpPr>
        <p:spPr>
          <a:xfrm>
            <a:off x="12255500" y="31968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22" name="Circle"/>
          <p:cNvSpPr/>
          <p:nvPr/>
        </p:nvSpPr>
        <p:spPr>
          <a:xfrm>
            <a:off x="12458700" y="3196877"/>
            <a:ext cx="132433" cy="132433"/>
          </a:xfrm>
          <a:prstGeom prst="ellipse">
            <a:avLst/>
          </a:prstGeom>
          <a:gradFill>
            <a:gsLst>
              <a:gs pos="0">
                <a:srgbClr val="B327B8"/>
              </a:gs>
              <a:gs pos="100000">
                <a:schemeClr val="accent1">
                  <a:lumOff val="-13575"/>
                </a:schemeClr>
              </a:gs>
            </a:gsLst>
            <a:lin ang="5400000"/>
          </a:gradFill>
          <a:ln w="12700">
            <a:miter lim="400000"/>
          </a:ln>
        </p:spPr>
        <p:txBody>
          <a:bodyPr lIns="50800" tIns="50800" rIns="50800" bIns="50800" anchor="ctr"/>
          <a:lstStyle/>
          <a:p>
            <a:pPr algn="ctr" defTabSz="825500">
              <a:lnSpc>
                <a:spcPct val="100000"/>
              </a:lnSpc>
              <a:spcBef>
                <a:spcPts val="0"/>
              </a:spcBef>
              <a:defRPr sz="3000">
                <a:solidFill>
                  <a:srgbClr val="332EAE"/>
                </a:solidFill>
                <a:latin typeface="Helvetica Neue Medium"/>
                <a:ea typeface="Helvetica Neue Medium"/>
                <a:cs typeface="Helvetica Neue Medium"/>
                <a:sym typeface="Helvetica Neue Medium"/>
              </a:defRPr>
            </a:pPr>
            <a:endParaRPr/>
          </a:p>
        </p:txBody>
      </p:sp>
      <p:sp>
        <p:nvSpPr>
          <p:cNvPr id="223" name="Before I move into the techniques , I would like to write a word of encouragement for Indians. We have got &quot;polyglot&quot; gene ( ala &quot;math gene&quot; ),…"/>
          <p:cNvSpPr txBox="1"/>
          <p:nvPr/>
        </p:nvSpPr>
        <p:spPr>
          <a:xfrm>
            <a:off x="1403453" y="3860110"/>
            <a:ext cx="21836525" cy="6797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100000"/>
              </a:lnSpc>
              <a:spcBef>
                <a:spcPts val="0"/>
              </a:spcBef>
              <a:defRPr sz="2700"/>
            </a:pPr>
            <a:endParaRPr dirty="0"/>
          </a:p>
          <a:p>
            <a:pPr>
              <a:lnSpc>
                <a:spcPct val="100000"/>
              </a:lnSpc>
              <a:spcBef>
                <a:spcPts val="0"/>
              </a:spcBef>
              <a:defRPr sz="2700"/>
            </a:pPr>
            <a:r>
              <a:rPr dirty="0"/>
              <a:t>Before I move into the techniques , I would like to write a word of encouragement for Indians. We have got "polyglot" gene ( ala "math gene" ),</a:t>
            </a:r>
          </a:p>
          <a:p>
            <a:pPr>
              <a:lnSpc>
                <a:spcPct val="100000"/>
              </a:lnSpc>
              <a:spcBef>
                <a:spcPts val="0"/>
              </a:spcBef>
              <a:defRPr sz="2700"/>
            </a:pPr>
            <a:r>
              <a:rPr dirty="0"/>
              <a:t>embedded inside us because of the multilingual environment we are in.</a:t>
            </a:r>
          </a:p>
          <a:p>
            <a:pPr>
              <a:lnSpc>
                <a:spcPct val="100000"/>
              </a:lnSpc>
              <a:spcBef>
                <a:spcPts val="0"/>
              </a:spcBef>
              <a:defRPr sz="2700"/>
            </a:pPr>
            <a:endParaRPr dirty="0"/>
          </a:p>
          <a:p>
            <a:pPr>
              <a:lnSpc>
                <a:spcPct val="100000"/>
              </a:lnSpc>
              <a:spcBef>
                <a:spcPts val="0"/>
              </a:spcBef>
              <a:defRPr sz="2700"/>
            </a:pPr>
            <a:r>
              <a:rPr dirty="0"/>
              <a:t>An average Indian , will master at least three languages</a:t>
            </a:r>
          </a:p>
          <a:p>
            <a:pPr>
              <a:lnSpc>
                <a:spcPct val="100000"/>
              </a:lnSpc>
              <a:spcBef>
                <a:spcPts val="0"/>
              </a:spcBef>
              <a:defRPr sz="2700"/>
            </a:pPr>
            <a:r>
              <a:rPr dirty="0"/>
              <a:t>     A)  Native Tongue (</a:t>
            </a:r>
            <a:r>
              <a:rPr dirty="0" err="1"/>
              <a:t>Malayalam,Tamil,Kannada,Oriya</a:t>
            </a:r>
            <a:r>
              <a:rPr dirty="0"/>
              <a:t> </a:t>
            </a:r>
            <a:r>
              <a:rPr dirty="0" err="1"/>
              <a:t>etc</a:t>
            </a:r>
            <a:r>
              <a:rPr dirty="0"/>
              <a:t>)</a:t>
            </a:r>
          </a:p>
          <a:p>
            <a:pPr>
              <a:lnSpc>
                <a:spcPct val="100000"/>
              </a:lnSpc>
              <a:spcBef>
                <a:spcPts val="0"/>
              </a:spcBef>
              <a:defRPr sz="2700"/>
            </a:pPr>
            <a:r>
              <a:rPr dirty="0"/>
              <a:t>     B)  English ( Lingua franca of the world )</a:t>
            </a:r>
          </a:p>
          <a:p>
            <a:pPr>
              <a:lnSpc>
                <a:spcPct val="100000"/>
              </a:lnSpc>
              <a:spcBef>
                <a:spcPts val="0"/>
              </a:spcBef>
              <a:defRPr sz="2700"/>
            </a:pPr>
            <a:r>
              <a:rPr dirty="0"/>
              <a:t>     C)  Hindi ( being the national language )</a:t>
            </a:r>
          </a:p>
          <a:p>
            <a:pPr>
              <a:lnSpc>
                <a:spcPct val="100000"/>
              </a:lnSpc>
              <a:spcBef>
                <a:spcPts val="0"/>
              </a:spcBef>
              <a:defRPr sz="2700"/>
            </a:pPr>
            <a:endParaRPr dirty="0"/>
          </a:p>
          <a:p>
            <a:pPr>
              <a:lnSpc>
                <a:spcPct val="100000"/>
              </a:lnSpc>
              <a:spcBef>
                <a:spcPts val="0"/>
              </a:spcBef>
              <a:defRPr sz="2700"/>
            </a:pPr>
            <a:endParaRPr dirty="0"/>
          </a:p>
          <a:p>
            <a:pPr>
              <a:lnSpc>
                <a:spcPct val="100000"/>
              </a:lnSpc>
              <a:spcBef>
                <a:spcPts val="0"/>
              </a:spcBef>
              <a:defRPr sz="2700"/>
            </a:pPr>
            <a:r>
              <a:rPr dirty="0"/>
              <a:t>Only exceptions are people in Hindi Heartland , where they might learn only two (Hindi/English) In the case of Keralites, Tamil as an additional language by virtue of Tamil Film Industry. A person like me will have one more tongue as I speak Konkani at home. </a:t>
            </a:r>
            <a:r>
              <a:rPr dirty="0" err="1"/>
              <a:t>Additionally,I</a:t>
            </a:r>
            <a:r>
              <a:rPr dirty="0"/>
              <a:t> have studied Japanese ( Hiragana, Katakana and 150 words of Kanji ) Can an Indian afford to say that he will speak only one language ? </a:t>
            </a:r>
            <a:r>
              <a:rPr dirty="0" err="1"/>
              <a:t>So,becoming</a:t>
            </a:r>
            <a:r>
              <a:rPr dirty="0"/>
              <a:t> polyglot in natural languages is natural for us.</a:t>
            </a:r>
          </a:p>
          <a:p>
            <a:pPr>
              <a:lnSpc>
                <a:spcPct val="100000"/>
              </a:lnSpc>
              <a:spcBef>
                <a:spcPts val="0"/>
              </a:spcBef>
              <a:defRPr sz="2700"/>
            </a:pPr>
            <a:endParaRPr dirty="0"/>
          </a:p>
          <a:p>
            <a:pPr>
              <a:lnSpc>
                <a:spcPct val="100000"/>
              </a:lnSpc>
              <a:spcBef>
                <a:spcPts val="0"/>
              </a:spcBef>
              <a:defRPr sz="2700"/>
            </a:pPr>
            <a:r>
              <a:rPr dirty="0"/>
              <a:t>Why cannot we extrapolate this instinct into Programming languages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 name="Image" descr="Image"/>
          <p:cNvPicPr>
            <a:picLocks noChangeAspect="1"/>
          </p:cNvPicPr>
          <p:nvPr/>
        </p:nvPicPr>
        <p:blipFill>
          <a:blip r:embed="rId2"/>
          <a:srcRect b="33466"/>
          <a:stretch>
            <a:fillRect/>
          </a:stretch>
        </p:blipFill>
        <p:spPr>
          <a:xfrm>
            <a:off x="0" y="11363764"/>
            <a:ext cx="24384169" cy="2340594"/>
          </a:xfrm>
          <a:prstGeom prst="rect">
            <a:avLst/>
          </a:prstGeom>
          <a:ln w="12700">
            <a:miter lim="400000"/>
          </a:ln>
        </p:spPr>
      </p:pic>
      <p:sp>
        <p:nvSpPr>
          <p:cNvPr id="3" name="Why we (Indians) are natural Polyglots?">
            <a:extLst>
              <a:ext uri="{FF2B5EF4-FFF2-40B4-BE49-F238E27FC236}">
                <a16:creationId xmlns:a16="http://schemas.microsoft.com/office/drawing/2014/main" id="{0334FBCB-459C-417C-8F09-D09038A5CCAC}"/>
              </a:ext>
            </a:extLst>
          </p:cNvPr>
          <p:cNvSpPr txBox="1"/>
          <p:nvPr/>
        </p:nvSpPr>
        <p:spPr>
          <a:xfrm>
            <a:off x="4037630" y="1114973"/>
            <a:ext cx="16308739" cy="11736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80000"/>
              </a:lnSpc>
              <a:spcBef>
                <a:spcPts val="0"/>
              </a:spcBef>
              <a:defRPr sz="8700" b="1" spc="-174">
                <a:gradFill flip="none" rotWithShape="1">
                  <a:gsLst>
                    <a:gs pos="0">
                      <a:srgbClr val="CA26BA"/>
                    </a:gs>
                    <a:gs pos="100000">
                      <a:srgbClr val="1F2FAC"/>
                    </a:gs>
                  </a:gsLst>
                  <a:lin ang="10774971" scaled="0"/>
                </a:gradFill>
              </a:defRPr>
            </a:lvl1pPr>
          </a:lstStyle>
          <a:p>
            <a:r>
              <a:rPr lang="en-US" dirty="0"/>
              <a:t>A Word of Caution!</a:t>
            </a:r>
            <a:endParaRPr dirty="0"/>
          </a:p>
        </p:txBody>
      </p:sp>
      <p:sp>
        <p:nvSpPr>
          <p:cNvPr id="4" name="Before I move into the techniques , I would like to write a word of encouragement for Indians. We have got &quot;polyglot&quot; gene ( ala &quot;math gene&quot; ),…">
            <a:extLst>
              <a:ext uri="{FF2B5EF4-FFF2-40B4-BE49-F238E27FC236}">
                <a16:creationId xmlns:a16="http://schemas.microsoft.com/office/drawing/2014/main" id="{92356102-E405-408F-A7A9-358848D790B0}"/>
              </a:ext>
            </a:extLst>
          </p:cNvPr>
          <p:cNvSpPr txBox="1"/>
          <p:nvPr/>
        </p:nvSpPr>
        <p:spPr>
          <a:xfrm>
            <a:off x="1273736" y="3733217"/>
            <a:ext cx="21836525" cy="56610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100000"/>
              </a:lnSpc>
              <a:spcBef>
                <a:spcPts val="0"/>
              </a:spcBef>
              <a:defRPr sz="2700"/>
            </a:pPr>
            <a:endParaRPr lang="en-US" dirty="0"/>
          </a:p>
          <a:p>
            <a:r>
              <a:rPr lang="en-US" dirty="0"/>
              <a:t>“</a:t>
            </a:r>
            <a:r>
              <a:rPr lang="en-US" b="1" dirty="0"/>
              <a:t>Most people consider spending time on learning additional programming language is a waste of time . In the name of focus, some headhunters do reject people with skills in multiple languages and technologies. Those are "political" problems which this series do not consider. The topics are dealt at a cognitive level over here</a:t>
            </a:r>
            <a:r>
              <a:rPr lang="en-US" dirty="0"/>
              <a:t>”</a:t>
            </a:r>
          </a:p>
          <a:p>
            <a:r>
              <a:rPr lang="en-US" dirty="0"/>
              <a:t>      - Praseed Pai (from the blog, ”Analysis leads to Paralysis”)</a:t>
            </a:r>
            <a:endParaRPr lang="en-IN" dirty="0"/>
          </a:p>
        </p:txBody>
      </p:sp>
      <p:sp>
        <p:nvSpPr>
          <p:cNvPr id="5" name="Before I move into the techniques , I would like to write a word of encouragement for Indians. We have got &quot;polyglot&quot; gene ( ala &quot;math gene&quot; ),…">
            <a:extLst>
              <a:ext uri="{FF2B5EF4-FFF2-40B4-BE49-F238E27FC236}">
                <a16:creationId xmlns:a16="http://schemas.microsoft.com/office/drawing/2014/main" id="{B1BBDFCB-18E5-4DCD-BF78-61A012B2BAFA}"/>
              </a:ext>
            </a:extLst>
          </p:cNvPr>
          <p:cNvSpPr txBox="1"/>
          <p:nvPr/>
        </p:nvSpPr>
        <p:spPr>
          <a:xfrm>
            <a:off x="1555853" y="7152264"/>
            <a:ext cx="21836525" cy="5180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100000"/>
              </a:lnSpc>
              <a:spcBef>
                <a:spcPts val="0"/>
              </a:spcBef>
              <a:defRPr sz="2700"/>
            </a:pPr>
            <a:endParaRPr dirty="0"/>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712</TotalTime>
  <Words>2432</Words>
  <Application>Microsoft Office PowerPoint</Application>
  <PresentationFormat>Custom</PresentationFormat>
  <Paragraphs>287</Paragraphs>
  <Slides>55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Arial</vt:lpstr>
      <vt:lpstr>Calibri Light</vt:lpstr>
      <vt:lpstr>Helvetica Neue</vt:lpstr>
      <vt:lpstr>Helvetica Neue Medium</vt:lpstr>
      <vt:lpstr>Times New Roman</vt:lpstr>
      <vt:lpstr>21_BasicWhite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Praseed Pai</cp:lastModifiedBy>
  <cp:revision>17</cp:revision>
  <dcterms:modified xsi:type="dcterms:W3CDTF">2020-04-08T03:44:34Z</dcterms:modified>
</cp:coreProperties>
</file>